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3"/>
  </p:notesMasterIdLst>
  <p:sldIdLst>
    <p:sldId id="257" r:id="rId4"/>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EEFB"/>
    <a:srgbClr val="FBC293"/>
    <a:srgbClr val="B8CF8B"/>
    <a:srgbClr val="FBE3D6"/>
    <a:srgbClr val="FCD5B5"/>
    <a:srgbClr val="D7E4BD"/>
    <a:srgbClr val="0F9E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2"/>
    <p:restoredTop sz="94660"/>
  </p:normalViewPr>
  <p:slideViewPr>
    <p:cSldViewPr snapToGrid="0">
      <p:cViewPr varScale="1">
        <p:scale>
          <a:sx n="80" d="100"/>
          <a:sy n="80" d="100"/>
        </p:scale>
        <p:origin x="-1926" y="-84"/>
      </p:cViewPr>
      <p:guideLst/>
    </p:cSldViewPr>
  </p:slideViewPr>
  <p:notesTextViewPr>
    <p:cViewPr>
      <p:scale>
        <a:sx n="1" d="1"/>
        <a:sy n="1" d="1"/>
      </p:scale>
      <p:origin x="0" y="0"/>
    </p:cViewPr>
  </p:notesTextViewPr>
  <p:gridSpacing cx="72008" cy="72008"/>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16"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17" name="日付プレースホルダー 2"/>
          <p:cNvSpPr>
            <a:spLocks noGrp="1"/>
          </p:cNvSpPr>
          <p:nvPr>
            <p:ph type="dt" idx="1"/>
          </p:nvPr>
        </p:nvSpPr>
        <p:spPr>
          <a:xfrm>
            <a:off x="3815374"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18" name="スライド イメージ プレースホルダー 3"/>
          <p:cNvSpPr>
            <a:spLocks noGrp="1" noRot="1" noChangeAspect="1"/>
          </p:cNvSpPr>
          <p:nvPr>
            <p:ph type="sldImg" idx="2"/>
          </p:nvPr>
        </p:nvSpPr>
        <p:spPr>
          <a:xfrm>
            <a:off x="901304" y="739973"/>
            <a:ext cx="4933157" cy="369986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19" name="ノート プレースホルダー 4"/>
          <p:cNvSpPr>
            <a:spLocks noGrp="1"/>
          </p:cNvSpPr>
          <p:nvPr>
            <p:ph type="body" sz="quarter" idx="3"/>
          </p:nvPr>
        </p:nvSpPr>
        <p:spPr>
          <a:xfrm>
            <a:off x="673576"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20"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21" name="スライド番号プレースホルダー 6"/>
          <p:cNvSpPr>
            <a:spLocks noGrp="1"/>
          </p:cNvSpPr>
          <p:nvPr>
            <p:ph type="sldNum" sz="quarter" idx="5"/>
          </p:nvPr>
        </p:nvSpPr>
        <p:spPr>
          <a:xfrm>
            <a:off x="3815374"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693924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0"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92166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83193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1951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56930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2135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054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6336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4143173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0" name=""/>
        <p:cNvGrpSpPr/>
        <p:nvPr/>
      </p:nvGrpSpPr>
      <p:grpSpPr>
        <a:xfrm>
          <a:off x="0" y="0"/>
          <a:ext cx="0" cy="0"/>
          <a:chOff x="0" y="0"/>
          <a:chExt cx="0" cy="0"/>
        </a:xfrm>
      </p:grpSpPr>
      <p:sp>
        <p:nvSpPr>
          <p:cNvPr id="1074"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75"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10163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3"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8E7F79C8-9834-4250-9D56-D791FB342C01}" type="datetimeFigureOut">
              <a:rPr kumimoji="1" lang="ja-JP" altLang="en-US" smtClean="0"/>
              <a:t>2026/3/9</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313723323"/>
      </p:ext>
    </p:extLst>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E7F79C8-9834-4250-9D56-D791FB342C01}" type="datetimeFigureOut">
              <a:rPr kumimoji="1" lang="ja-JP" altLang="en-US" smtClean="0"/>
              <a:t>2026/3/9</a:t>
            </a:fld>
            <a:endParaRPr kumimoji="1" lang="ja-JP" altLang="en-US"/>
          </a:p>
        </p:txBody>
      </p:sp>
      <p:sp>
        <p:nvSpPr>
          <p:cNvPr id="1028"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1029"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549335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00" name="タイトル 1"/>
          <p:cNvSpPr txBox="1"/>
          <p:nvPr/>
        </p:nvSpPr>
        <p:spPr>
          <a:xfrm>
            <a:off x="129307" y="5134481"/>
            <a:ext cx="8885385" cy="1580644"/>
          </a:xfrm>
          <a:prstGeom prst="rect">
            <a:avLst/>
          </a:prstGeom>
          <a:solidFill>
            <a:srgbClr val="FBE3D6"/>
          </a:solidFill>
          <a:ln>
            <a:solidFill>
              <a:srgbClr val="FBC293"/>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1101" name="タイトル 1"/>
          <p:cNvSpPr txBox="1"/>
          <p:nvPr/>
        </p:nvSpPr>
        <p:spPr>
          <a:xfrm>
            <a:off x="129308" y="2622708"/>
            <a:ext cx="8885385" cy="2141898"/>
          </a:xfrm>
          <a:prstGeom prst="rect">
            <a:avLst/>
          </a:prstGeom>
          <a:solidFill>
            <a:schemeClr val="accent6">
              <a:lumMod val="20000"/>
              <a:lumOff val="80000"/>
            </a:schemeClr>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1102" name="タイトル 1"/>
          <p:cNvSpPr txBox="1"/>
          <p:nvPr/>
        </p:nvSpPr>
        <p:spPr>
          <a:xfrm>
            <a:off x="131618" y="22355"/>
            <a:ext cx="8880767" cy="550342"/>
          </a:xfrm>
          <a:prstGeom prst="rect">
            <a:avLst/>
          </a:prstGeom>
          <a:solidFill>
            <a:schemeClr val="accent4"/>
          </a:solidFill>
        </p:spPr>
        <p:txBody>
          <a:bodyPr anchor="ctr">
            <a:normAutofit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600" b="1" dirty="0">
                <a:solidFill>
                  <a:schemeClr val="bg1"/>
                </a:solidFill>
                <a:latin typeface="+mn-ea"/>
                <a:ea typeface="+mn-ea"/>
              </a:rPr>
              <a:t>令和７年度補正予算　重点支援地方交付金の活用状況について</a:t>
            </a:r>
            <a:endParaRPr lang="en-US" altLang="ja-JP" sz="1600" b="1" dirty="0">
              <a:solidFill>
                <a:schemeClr val="bg1"/>
              </a:solidFill>
              <a:latin typeface="+mn-ea"/>
              <a:ea typeface="+mn-ea"/>
            </a:endParaRPr>
          </a:p>
          <a:p>
            <a:pPr algn="ctr">
              <a:lnSpc>
                <a:spcPct val="110000"/>
              </a:lnSpc>
            </a:pPr>
            <a:r>
              <a:rPr lang="ja-JP" altLang="en-US" sz="1600" b="1" dirty="0">
                <a:solidFill>
                  <a:schemeClr val="bg1"/>
                </a:solidFill>
                <a:latin typeface="+mn-ea"/>
                <a:ea typeface="+mn-ea"/>
              </a:rPr>
              <a:t>宮城県　大崎市</a:t>
            </a:r>
          </a:p>
        </p:txBody>
      </p:sp>
      <p:graphicFrame>
        <p:nvGraphicFramePr>
          <p:cNvPr id="1103" name="表 5"/>
          <p:cNvGraphicFramePr>
            <a:graphicFrameLocks noGrp="1"/>
          </p:cNvGraphicFramePr>
          <p:nvPr>
            <p:extLst>
              <p:ext uri="{D42A27DB-BD31-4B8C-83A1-F6EECF244321}">
                <p14:modId xmlns:p14="http://schemas.microsoft.com/office/powerpoint/2010/main" val="3297498383"/>
              </p:ext>
            </p:extLst>
          </p:nvPr>
        </p:nvGraphicFramePr>
        <p:xfrm>
          <a:off x="992622" y="810206"/>
          <a:ext cx="6903604" cy="1224960"/>
        </p:xfrm>
        <a:graphic>
          <a:graphicData uri="http://schemas.openxmlformats.org/drawingml/2006/table">
            <a:tbl>
              <a:tblPr firstRow="1" bandRow="1">
                <a:tableStyleId>{5C22544A-7EE6-4342-B048-85BDC9FD1C3A}</a:tableStyleId>
              </a:tblPr>
              <a:tblGrid>
                <a:gridCol w="3451802">
                  <a:extLst>
                    <a:ext uri="{9D8B030D-6E8A-4147-A177-3AD203B41FA5}"/>
                  </a:extLst>
                </a:gridCol>
                <a:gridCol w="3451802">
                  <a:extLst>
                    <a:ext uri="{9D8B030D-6E8A-4147-A177-3AD203B41FA5}"/>
                  </a:extLst>
                </a:gridCol>
              </a:tblGrid>
              <a:tr h="127815">
                <a:tc>
                  <a:txBody>
                    <a:bodyPr/>
                    <a:lstStyle/>
                    <a:p>
                      <a:r>
                        <a:rPr kumimoji="1" lang="zh-TW" altLang="en-US" sz="1400" b="1" dirty="0">
                          <a:solidFill>
                            <a:schemeClr val="tx1"/>
                          </a:solidFill>
                          <a:latin typeface="游ゴシック" panose="020B0400000000000000" pitchFamily="50" charset="-128"/>
                          <a:ea typeface="游ゴシック" panose="020B0400000000000000" pitchFamily="50" charset="-128"/>
                        </a:rPr>
                        <a:t>交付限度額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１４億７，４９９万円</a:t>
                      </a:r>
                      <a:endParaRPr kumimoji="1" lang="ja-JP" altLang="en-US" sz="1400" b="1" dirty="0">
                        <a:solidFill>
                          <a:srgbClr val="CAEEFB"/>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extLst>
              </a:tr>
              <a:tr h="217286">
                <a:tc>
                  <a:txBody>
                    <a:bodyPr/>
                    <a:lstStyle/>
                    <a:p>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うち令和７年度　交付決定額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９億７，６５６万６千円（６６％）</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うち令和８年度　交付決定額</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４億９，８４２万４千円</a:t>
                      </a: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（３４％）</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a:t>
                      </a:r>
                      <a:r>
                        <a:rPr kumimoji="1" lang="ja-JP" altLang="en-US" sz="1400" b="1" dirty="0">
                          <a:latin typeface="游ゴシック" panose="020B0400000000000000" pitchFamily="50" charset="-128"/>
                          <a:ea typeface="游ゴシック" panose="020B0400000000000000" pitchFamily="50" charset="-128"/>
                        </a:rPr>
                        <a:t>残額</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０円</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extLst>
              </a:tr>
            </a:tbl>
          </a:graphicData>
        </a:graphic>
      </p:graphicFrame>
      <p:sp>
        <p:nvSpPr>
          <p:cNvPr id="1104" name="テキスト ボックス 7"/>
          <p:cNvSpPr txBox="1"/>
          <p:nvPr/>
        </p:nvSpPr>
        <p:spPr>
          <a:xfrm>
            <a:off x="131617" y="547751"/>
            <a:ext cx="3611708"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実施状況</a:t>
            </a:r>
            <a:endPar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105" name="テキスト ボックス 9"/>
          <p:cNvSpPr txBox="1"/>
          <p:nvPr/>
        </p:nvSpPr>
        <p:spPr>
          <a:xfrm>
            <a:off x="131616" y="2072024"/>
            <a:ext cx="8803414"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■主な</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事業概要　</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規模の大きい事業を最大５つ程度を記載（詳細は別途実施計画をご覧ください）</a:t>
            </a:r>
          </a:p>
        </p:txBody>
      </p:sp>
      <p:sp>
        <p:nvSpPr>
          <p:cNvPr id="1106" name="タイトル 1"/>
          <p:cNvSpPr txBox="1"/>
          <p:nvPr/>
        </p:nvSpPr>
        <p:spPr>
          <a:xfrm>
            <a:off x="131616" y="4839930"/>
            <a:ext cx="8885385" cy="288000"/>
          </a:xfrm>
          <a:prstGeom prst="rect">
            <a:avLst/>
          </a:prstGeom>
          <a:solidFill>
            <a:srgbClr val="FBC293"/>
          </a:solidFill>
          <a:ln>
            <a:solidFill>
              <a:srgbClr val="FBC293"/>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事業者支援</a:t>
            </a:r>
          </a:p>
        </p:txBody>
      </p:sp>
      <p:sp>
        <p:nvSpPr>
          <p:cNvPr id="1107" name="テキスト ボックス 13"/>
          <p:cNvSpPr txBox="1"/>
          <p:nvPr/>
        </p:nvSpPr>
        <p:spPr>
          <a:xfrm>
            <a:off x="208971" y="2677538"/>
            <a:ext cx="8726059" cy="645438"/>
          </a:xfrm>
          <a:prstGeom prst="rect">
            <a:avLst/>
          </a:prstGeom>
          <a:solidFill>
            <a:schemeClr val="bg1"/>
          </a:solidFill>
          <a:ln w="19050">
            <a:solidFill>
              <a:srgbClr val="FF0000"/>
            </a:solidFill>
          </a:ln>
        </p:spPr>
        <p:txBody>
          <a:bodyPr wrap="square" rtlCol="0">
            <a:spAutoFit/>
          </a:bodyPr>
          <a:lstStyle/>
          <a:p>
            <a:r>
              <a:rPr kumimoji="1" lang="ja-JP" altLang="en-US" sz="1200" b="1" u="sng" dirty="0"/>
              <a:t>◆おおさき暮らし応援事業　事業費：６億５，５００万円</a:t>
            </a:r>
            <a:r>
              <a:rPr kumimoji="1" lang="ja-JP" altLang="en-US" sz="1200" b="1" dirty="0">
                <a:solidFill>
                  <a:srgbClr val="FF0000"/>
                </a:solidFill>
              </a:rPr>
              <a:t>　　</a:t>
            </a:r>
            <a:r>
              <a:rPr kumimoji="1" lang="en-US" altLang="ja-JP" sz="1200" b="1" dirty="0">
                <a:solidFill>
                  <a:srgbClr val="FF0000"/>
                </a:solidFill>
              </a:rPr>
              <a:t>※</a:t>
            </a:r>
            <a:r>
              <a:rPr kumimoji="1" lang="ja-JP" altLang="en-US" sz="1200" b="1" dirty="0">
                <a:solidFill>
                  <a:srgbClr val="FF0000"/>
                </a:solidFill>
              </a:rPr>
              <a:t>食料品特別加算を活用</a:t>
            </a:r>
            <a:endParaRPr kumimoji="1" lang="en-US" altLang="ja-JP" sz="1200" b="1" dirty="0">
              <a:solidFill>
                <a:srgbClr val="FF0000"/>
              </a:solidFill>
            </a:endParaRPr>
          </a:p>
          <a:p>
            <a:r>
              <a:rPr kumimoji="1" lang="ja-JP" altLang="en-US" sz="1200" dirty="0"/>
              <a:t>　</a:t>
            </a:r>
            <a:r>
              <a:rPr kumimoji="1" lang="ja-JP" altLang="en-US" sz="1200" dirty="0"/>
              <a:t>物価高騰により食料品等に係る負担が増加していることから、市民１人当たり５千円分のデジタルポ</a:t>
            </a:r>
            <a:r>
              <a:rPr kumimoji="1" lang="ja-JP" altLang="en-US" sz="1200" dirty="0"/>
              <a:t>イントまたはギフトカードを交付することで、家計負担の軽減を図る</a:t>
            </a:r>
            <a:r>
              <a:rPr kumimoji="1" lang="ja-JP" altLang="en-US" sz="1200" dirty="0"/>
              <a:t>。</a:t>
            </a:r>
            <a:endParaRPr kumimoji="1" lang="en-US" altLang="ja-JP" sz="1200" dirty="0"/>
          </a:p>
        </p:txBody>
      </p:sp>
      <p:sp>
        <p:nvSpPr>
          <p:cNvPr id="1108" name="テキスト ボックス 14"/>
          <p:cNvSpPr txBox="1"/>
          <p:nvPr/>
        </p:nvSpPr>
        <p:spPr>
          <a:xfrm>
            <a:off x="208971" y="3370617"/>
            <a:ext cx="8726059" cy="645438"/>
          </a:xfrm>
          <a:prstGeom prst="rect">
            <a:avLst/>
          </a:prstGeom>
          <a:solidFill>
            <a:schemeClr val="bg1"/>
          </a:solidFill>
          <a:ln w="19050">
            <a:solidFill>
              <a:srgbClr val="B8CF8B"/>
            </a:solidFill>
          </a:ln>
        </p:spPr>
        <p:txBody>
          <a:bodyPr wrap="square" rtlCol="0">
            <a:spAutoFit/>
          </a:bodyPr>
          <a:lstStyle/>
          <a:p>
            <a:r>
              <a:rPr kumimoji="1" lang="ja-JP" altLang="en-US" sz="1200" b="1" u="sng" dirty="0"/>
              <a:t>◆</a:t>
            </a:r>
            <a:r>
              <a:rPr kumimoji="1" lang="ja-JP" altLang="en-US" sz="1200" b="1" u="sng" dirty="0"/>
              <a:t>物価高対応子育て応援手当追加給付金事</a:t>
            </a:r>
            <a:r>
              <a:rPr kumimoji="1" lang="ja-JP" altLang="en-US" sz="1200" b="1" u="sng" dirty="0"/>
              <a:t>業　事業費：１億７，０００万円</a:t>
            </a:r>
            <a:endParaRPr kumimoji="1" lang="en-US" altLang="ja-JP" sz="1200" b="1" u="sng" dirty="0"/>
          </a:p>
          <a:p>
            <a:r>
              <a:rPr kumimoji="1" lang="ja-JP" altLang="en-US" sz="1200" dirty="0"/>
              <a:t>　</a:t>
            </a:r>
            <a:r>
              <a:rPr kumimoji="1" lang="ja-JP" altLang="en-US" sz="1200" dirty="0"/>
              <a:t>子育て世帯を力強く支援し、子どもたち</a:t>
            </a:r>
            <a:r>
              <a:rPr kumimoji="1" lang="ja-JP" altLang="en-US" sz="1200" dirty="0"/>
              <a:t>の健やかな成長を応援する観点から、国の物価高対応子育て応援手当に１万円を上乗せして</a:t>
            </a:r>
            <a:r>
              <a:rPr kumimoji="1" lang="ja-JP" altLang="en-US" sz="1200" dirty="0"/>
              <a:t>給付金を支給する</a:t>
            </a:r>
            <a:r>
              <a:rPr kumimoji="1" lang="ja-JP" altLang="en-US" sz="1200" dirty="0"/>
              <a:t>。</a:t>
            </a:r>
            <a:endParaRPr kumimoji="1" lang="en-US" altLang="ja-JP" sz="1200" dirty="0"/>
          </a:p>
        </p:txBody>
      </p:sp>
      <p:sp>
        <p:nvSpPr>
          <p:cNvPr id="1109" name="テキスト ボックス 15"/>
          <p:cNvSpPr txBox="1"/>
          <p:nvPr/>
        </p:nvSpPr>
        <p:spPr>
          <a:xfrm>
            <a:off x="208971" y="4063696"/>
            <a:ext cx="8726059" cy="460772"/>
          </a:xfrm>
          <a:prstGeom prst="rect">
            <a:avLst/>
          </a:prstGeom>
          <a:solidFill>
            <a:schemeClr val="bg1"/>
          </a:solidFill>
          <a:ln w="19050">
            <a:solidFill>
              <a:srgbClr val="B8CF8B"/>
            </a:solidFill>
          </a:ln>
        </p:spPr>
        <p:txBody>
          <a:bodyPr wrap="square" rtlCol="0">
            <a:spAutoFit/>
          </a:bodyPr>
          <a:lstStyle/>
          <a:p>
            <a:r>
              <a:rPr kumimoji="1" lang="ja-JP" altLang="en-US" sz="1200" b="1" u="sng" dirty="0"/>
              <a:t>◆</a:t>
            </a:r>
            <a:r>
              <a:rPr kumimoji="1" lang="ja-JP" altLang="en-US" sz="1200" b="1" u="sng" dirty="0"/>
              <a:t>住民税（令和７年度）非課税世帯物価高騰支援給付金給付</a:t>
            </a:r>
            <a:r>
              <a:rPr kumimoji="1" lang="ja-JP" altLang="en-US" sz="1200" b="1" u="sng" dirty="0"/>
              <a:t>事業　事業費：１億８，４８４万７千円</a:t>
            </a:r>
            <a:endParaRPr kumimoji="1" lang="en-US" altLang="ja-JP" sz="1200" b="1" u="sng" dirty="0"/>
          </a:p>
          <a:p>
            <a:r>
              <a:rPr kumimoji="1" lang="ja-JP" altLang="en-US" sz="1200" dirty="0"/>
              <a:t>　</a:t>
            </a:r>
            <a:r>
              <a:rPr kumimoji="1" lang="ja-JP" altLang="en-US" sz="1200" dirty="0"/>
              <a:t>物価高騰の影響を受けている非課税世帯に対する生活支援として、１世帯当たり１万円の給付金を支給する</a:t>
            </a:r>
            <a:r>
              <a:rPr kumimoji="1" lang="ja-JP" altLang="en-US" sz="1200" dirty="0"/>
              <a:t>。</a:t>
            </a:r>
            <a:endParaRPr kumimoji="1" lang="en-US" altLang="ja-JP" sz="1200" dirty="0"/>
          </a:p>
        </p:txBody>
      </p:sp>
      <p:sp>
        <p:nvSpPr>
          <p:cNvPr id="1110" name="テキスト ボックス 16"/>
          <p:cNvSpPr txBox="1"/>
          <p:nvPr/>
        </p:nvSpPr>
        <p:spPr>
          <a:xfrm>
            <a:off x="208971" y="6029481"/>
            <a:ext cx="8726059" cy="645438"/>
          </a:xfrm>
          <a:prstGeom prst="rect">
            <a:avLst/>
          </a:prstGeom>
          <a:solidFill>
            <a:schemeClr val="bg1"/>
          </a:solidFill>
          <a:ln w="19050">
            <a:solidFill>
              <a:srgbClr val="FBC293"/>
            </a:solidFill>
          </a:ln>
        </p:spPr>
        <p:txBody>
          <a:bodyPr wrap="square" rtlCol="0">
            <a:spAutoFit/>
          </a:bodyPr>
          <a:lstStyle/>
          <a:p>
            <a:r>
              <a:rPr kumimoji="1" lang="ja-JP" altLang="en-US" sz="1200" b="1" u="sng" dirty="0"/>
              <a:t>◆</a:t>
            </a:r>
            <a:r>
              <a:rPr kumimoji="1" lang="ja-JP" altLang="en-US" sz="1200" b="1" u="sng" dirty="0"/>
              <a:t>酒蔵等原料米高騰対策支援事業</a:t>
            </a:r>
            <a:r>
              <a:rPr kumimoji="1" lang="ja-JP" altLang="en-US" sz="1200" b="1" u="sng" dirty="0"/>
              <a:t>　事業費：４，０００万４千円</a:t>
            </a:r>
            <a:endParaRPr kumimoji="1" lang="en-US" altLang="ja-JP" sz="1200" b="1" u="sng" dirty="0"/>
          </a:p>
          <a:p>
            <a:r>
              <a:rPr kumimoji="1" lang="ja-JP" altLang="en-US" sz="1200" dirty="0"/>
              <a:t>　</a:t>
            </a:r>
            <a:r>
              <a:rPr kumimoji="1" lang="ja-JP" altLang="en-US" sz="1200" dirty="0"/>
              <a:t>原料米等の価格高騰の影響を受けている酒造業者に対し支援金を交付することで、価格高騰の影響</a:t>
            </a:r>
            <a:r>
              <a:rPr kumimoji="1" lang="ja-JP" altLang="en-US" sz="1200" dirty="0"/>
              <a:t>を軽減し、事業継続と経営安定化を支援する。</a:t>
            </a:r>
            <a:r>
              <a:rPr kumimoji="1" lang="ja-JP" altLang="en-US" sz="1200" dirty="0"/>
              <a:t>（</a:t>
            </a:r>
            <a:r>
              <a:rPr kumimoji="1" lang="ja-JP" altLang="en-US" sz="1200" dirty="0"/>
              <a:t>令和６年産米と令和７年産米と</a:t>
            </a:r>
            <a:r>
              <a:rPr kumimoji="1" lang="ja-JP" altLang="en-US" sz="1200" dirty="0"/>
              <a:t>比較した際の高騰分に対し４分の1 相当額を助成</a:t>
            </a:r>
            <a:r>
              <a:rPr kumimoji="1" lang="ja-JP" altLang="en-US" sz="1200" dirty="0"/>
              <a:t>）</a:t>
            </a:r>
            <a:endParaRPr kumimoji="1" lang="en-US" altLang="ja-JP" sz="1200" dirty="0"/>
          </a:p>
        </p:txBody>
      </p:sp>
      <p:sp>
        <p:nvSpPr>
          <p:cNvPr id="1111" name="テキスト ボックス 17"/>
          <p:cNvSpPr txBox="1"/>
          <p:nvPr/>
        </p:nvSpPr>
        <p:spPr>
          <a:xfrm>
            <a:off x="208971" y="5167015"/>
            <a:ext cx="8726059" cy="645438"/>
          </a:xfrm>
          <a:prstGeom prst="rect">
            <a:avLst/>
          </a:prstGeom>
          <a:solidFill>
            <a:schemeClr val="bg1"/>
          </a:solidFill>
          <a:ln w="19050">
            <a:solidFill>
              <a:srgbClr val="FBC293"/>
            </a:solidFill>
          </a:ln>
        </p:spPr>
        <p:txBody>
          <a:bodyPr wrap="square" rtlCol="0">
            <a:spAutoFit/>
          </a:bodyPr>
          <a:lstStyle/>
          <a:p>
            <a:r>
              <a:rPr kumimoji="1" lang="ja-JP" altLang="en-US" sz="1200" b="1" u="sng" dirty="0"/>
              <a:t>◆</a:t>
            </a:r>
            <a:r>
              <a:rPr kumimoji="1" lang="ja-JP" altLang="en-US" sz="1200" b="1" u="sng" dirty="0"/>
              <a:t>畜産飼料価格高騰対策支援</a:t>
            </a:r>
            <a:r>
              <a:rPr kumimoji="1" lang="ja-JP" altLang="en-US" sz="1200" b="1" u="sng" dirty="0"/>
              <a:t>事業　事業費：５，２７５万３千円</a:t>
            </a:r>
            <a:endParaRPr kumimoji="1" lang="en-US" altLang="ja-JP" sz="1200" b="1" u="sng" dirty="0"/>
          </a:p>
          <a:p>
            <a:r>
              <a:rPr kumimoji="1" lang="ja-JP" altLang="en-US" sz="1200" dirty="0"/>
              <a:t>　</a:t>
            </a:r>
            <a:r>
              <a:rPr kumimoji="1" lang="ja-JP" altLang="en-US" sz="1200" dirty="0"/>
              <a:t>飼料価格やエネルギー価格の上昇に起因する物価の高騰により経営に大きな打撃を受けている畜産</a:t>
            </a:r>
            <a:r>
              <a:rPr kumimoji="1" lang="ja-JP" altLang="en-US" sz="1200" dirty="0"/>
              <a:t>経営体に対し支援金を交付することで、経営の安定を図る</a:t>
            </a:r>
            <a:r>
              <a:rPr kumimoji="1" lang="ja-JP" altLang="en-US" sz="1200" dirty="0"/>
              <a:t>。（</a:t>
            </a:r>
            <a:r>
              <a:rPr kumimoji="1" lang="ja-JP" altLang="en-US" sz="1200" dirty="0"/>
              <a:t>１経営体当たりの上限額：１００万円）</a:t>
            </a:r>
            <a:endParaRPr kumimoji="1" lang="en-US" altLang="ja-JP" sz="1200" dirty="0"/>
          </a:p>
        </p:txBody>
      </p:sp>
      <p:sp>
        <p:nvSpPr>
          <p:cNvPr id="1112" name="タイトル 1"/>
          <p:cNvSpPr txBox="1"/>
          <p:nvPr/>
        </p:nvSpPr>
        <p:spPr>
          <a:xfrm>
            <a:off x="129306" y="2331016"/>
            <a:ext cx="8885385" cy="288000"/>
          </a:xfrm>
          <a:prstGeom prst="rect">
            <a:avLst/>
          </a:prstGeom>
          <a:solidFill>
            <a:srgbClr val="B8CF8B"/>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生活者支援</a:t>
            </a:r>
          </a:p>
        </p:txBody>
      </p:sp>
      <p:sp>
        <p:nvSpPr>
          <p:cNvPr id="1113" name="テキスト ボックス 22"/>
          <p:cNvSpPr txBox="1"/>
          <p:nvPr/>
        </p:nvSpPr>
        <p:spPr>
          <a:xfrm>
            <a:off x="6106160" y="6660869"/>
            <a:ext cx="3037840" cy="246221"/>
          </a:xfrm>
          <a:prstGeom prst="rect">
            <a:avLst/>
          </a:prstGeom>
          <a:noFill/>
        </p:spPr>
        <p:txBody>
          <a:bodyPr wrap="square">
            <a:spAutoFit/>
          </a:bodyPr>
          <a:lstStyle/>
          <a:p>
            <a:pPr algn="r"/>
            <a:r>
              <a:rPr kumimoji="0" lang="en-US" altLang="ja-JP"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事業費の全部又は一部に本交付金を充当予定</a:t>
            </a:r>
            <a:endParaRPr lang="ja-JP" altLang="en-US" sz="1400" dirty="0"/>
          </a:p>
        </p:txBody>
      </p:sp>
      <p:sp>
        <p:nvSpPr>
          <p:cNvPr id="1114" name="タイトル 1"/>
          <p:cNvSpPr txBox="1"/>
          <p:nvPr/>
        </p:nvSpPr>
        <p:spPr>
          <a:xfrm>
            <a:off x="7002608" y="535810"/>
            <a:ext cx="2009775" cy="304603"/>
          </a:xfrm>
          <a:prstGeom prst="rect">
            <a:avLst/>
          </a:prstGeom>
          <a:noFill/>
          <a:ln>
            <a:noFill/>
          </a:ln>
        </p:spPr>
        <p:txBody>
          <a:bodyPr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200" b="1" dirty="0">
                <a:latin typeface="+mn-ea"/>
                <a:ea typeface="+mn-ea"/>
              </a:rPr>
              <a:t>＜令和８年３月時点＞</a:t>
            </a:r>
          </a:p>
        </p:txBody>
      </p:sp>
    </p:spTree>
    <p:extLst>
      <p:ext uri="{BB962C8B-B14F-4D97-AF65-F5344CB8AC3E}">
        <p14:creationId xmlns:p14="http://schemas.microsoft.com/office/powerpoint/2010/main" val="2201370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Application>JUST Focus</Application>
  <AppVersion>4.1.7</AppVersion>
  <PresentationFormat>ユーザー設定</PresentationFormat>
  <Slides>1</Slides>
  <Notes>0</Note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lastModifiedBy>佐野　倫明</cp:lastModifiedBy>
  <dcterms:created xsi:type="dcterms:W3CDTF">2026-03-25T03:48:28Z</dcterms:created>
  <dcterms:modified xsi:type="dcterms:W3CDTF">2026-03-25T04:20:19Z</dcterms:modified>
  <cp:revision>19</cp:revision>
</cp:coreProperties>
</file>

<file path=docProps/custom.xml><?xml version="1.0" encoding="utf-8"?>
<Properties xmlns:vt="http://schemas.openxmlformats.org/officeDocument/2006/docPropsVTypes" xmlns="http://schemas.openxmlformats.org/officeDocument/2006/custom-properties">
  <property fmtid="{D5CDD505-2E9C-101B-9397-08002B2CF9AE}" pid="2" name="ContentTypeId">
    <vt:lpwstr>0x0101002DEEE9468F64B644ABFFBB3862C1BC74</vt:lpwstr>
  </property>
</Properties>
</file>