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0" r:id="rId2"/>
  </p:sldMasterIdLst>
  <p:notesMasterIdLst>
    <p:notesMasterId r:id="rId3"/>
  </p:notesMasterIdLst>
  <p:sldIdLst>
    <p:sldId id="280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8"/>
    <p:restoredTop sz="94660"/>
  </p:normalViewPr>
  <p:slideViewPr>
    <p:cSldViewPr>
      <p:cViewPr varScale="1">
        <p:scale>
          <a:sx n="94" d="100"/>
          <a:sy n="94" d="100"/>
        </p:scale>
        <p:origin x="-96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5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6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7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1" r:id="rId1"/>
    <p:sldLayoutId id="2147484682" r:id="rId2"/>
    <p:sldLayoutId id="2147484683" r:id="rId3"/>
    <p:sldLayoutId id="2147484684" r:id="rId4"/>
    <p:sldLayoutId id="2147484685" r:id="rId5"/>
    <p:sldLayoutId id="2147484686" r:id="rId6"/>
    <p:sldLayoutId id="2147484687" r:id="rId7"/>
    <p:sldLayoutId id="2147484688" r:id="rId8"/>
    <p:sldLayoutId id="2147484689" r:id="rId9"/>
    <p:sldLayoutId id="2147484690" r:id="rId10"/>
    <p:sldLayoutId id="2147484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9" name="四角形 7421"/>
          <p:cNvSpPr>
            <a:spLocks noGrp="1"/>
          </p:cNvSpPr>
          <p:nvPr>
            <p:ph type="title" idx="0"/>
          </p:nvPr>
        </p:nvSpPr>
        <p:spPr>
          <a:xfrm>
            <a:off x="457200" y="51750"/>
            <a:ext cx="8229600" cy="745592"/>
          </a:xfrm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800">
                <a:latin typeface="AR P丸ゴシック体E"/>
                <a:ea typeface="AR P丸ゴシック体E"/>
              </a:rPr>
              <a:t>大崎市地域交流センター使用料金表</a:t>
            </a:r>
            <a:endParaRPr kumimoji="1" lang="ja-JP" altLang="en-US">
              <a:latin typeface="AR P丸ゴシック体E"/>
              <a:ea typeface="AR P丸ゴシック体E"/>
            </a:endParaRPr>
          </a:p>
        </p:txBody>
      </p:sp>
      <p:sp>
        <p:nvSpPr>
          <p:cNvPr id="1130" name="四角形 742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endParaRPr kumimoji="1" lang="ja-JP" altLang="en-US" sz="2000"/>
          </a:p>
          <a:p>
            <a:pPr marL="0" indent="0">
              <a:buNone/>
            </a:pPr>
            <a:endParaRPr kumimoji="1" lang="ja-JP" altLang="en-US" sz="2000"/>
          </a:p>
          <a:p>
            <a:pPr marL="0" indent="0" algn="ctr">
              <a:buNone/>
            </a:pPr>
            <a:endParaRPr kumimoji="1" lang="ja-JP" altLang="en-US" sz="2000"/>
          </a:p>
          <a:p>
            <a:pPr marL="0" indent="0" algn="ctr">
              <a:buNone/>
            </a:pPr>
            <a:endParaRPr kumimoji="1" lang="ja-JP" altLang="en-US" sz="2000"/>
          </a:p>
          <a:p>
            <a:pPr marL="0" indent="0" algn="ctr">
              <a:buNone/>
            </a:pPr>
            <a:endParaRPr kumimoji="1" lang="ja-JP" altLang="en-US" sz="2000"/>
          </a:p>
          <a:p>
            <a:pPr marL="0" indent="0" algn="ctr">
              <a:buNone/>
            </a:pPr>
            <a:endParaRPr kumimoji="1" lang="ja-JP" altLang="en-US" sz="2000"/>
          </a:p>
          <a:p>
            <a:pPr marL="0" indent="0" algn="ctr">
              <a:buNone/>
            </a:pPr>
            <a:endParaRPr kumimoji="1" lang="ja-JP" altLang="en-US" sz="2000"/>
          </a:p>
        </p:txBody>
      </p:sp>
      <p:graphicFrame>
        <p:nvGraphicFramePr>
          <p:cNvPr id="1131" name="四角形 7514"/>
          <p:cNvGraphicFramePr>
            <a:graphicFrameLocks noGrp="1"/>
          </p:cNvGraphicFramePr>
          <p:nvPr/>
        </p:nvGraphicFramePr>
        <p:xfrm>
          <a:off x="396000" y="699750"/>
          <a:ext cx="8290798" cy="281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736"/>
                <a:gridCol w="1912662"/>
                <a:gridCol w="2072700"/>
                <a:gridCol w="2072700"/>
              </a:tblGrid>
              <a:tr h="298006">
                <a:tc row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部屋名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使用料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053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AR P丸ゴシック体E"/>
                          <a:ea typeface="AR P丸ゴシック体E"/>
                        </a:rPr>
                        <a:t>令和6年3月31日まで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AR P丸ゴシック体E"/>
                          <a:ea typeface="AR P丸ゴシック体E"/>
                        </a:rPr>
                        <a:t>令和6年4月1日から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08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AR P丸ゴシック体E"/>
                          <a:ea typeface="AR P丸ゴシック体E"/>
                        </a:rPr>
                        <a:t>1区分（午前・午後・夜間）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AR P丸ゴシック体E"/>
                          <a:ea typeface="AR P丸ゴシック体E"/>
                        </a:rPr>
                        <a:t>1時間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AR P丸ゴシック体E"/>
                          <a:ea typeface="AR P丸ゴシック体E"/>
                        </a:rPr>
                        <a:t>（参考）4時間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0070C0"/>
                    </a:solidFill>
                  </a:tcPr>
                </a:tc>
              </a:tr>
              <a:tr h="3508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多目的ホール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3,800円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950円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3,800円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3508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研修室１～５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1,000円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250円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1,000円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3508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和室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1,400円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350円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1,400円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3508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調理実習室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1,800円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450円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1,800円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35080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スタジオ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600円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150円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AR P丸ゴシック体E"/>
                          <a:ea typeface="AR P丸ゴシック体E"/>
                        </a:rPr>
                        <a:t>600円</a:t>
                      </a:r>
                      <a:endParaRPr kumimoji="1" lang="ja-JP" altLang="en-US" sz="1400" dirty="0">
                        <a:latin typeface="AR P丸ゴシック体E"/>
                        <a:ea typeface="AR P丸ゴシック体E"/>
                      </a:endParaRPr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  <p:sp>
        <p:nvSpPr>
          <p:cNvPr id="1133" name="四角形 7517"/>
          <p:cNvSpPr/>
          <p:nvPr/>
        </p:nvSpPr>
        <p:spPr>
          <a:xfrm>
            <a:off x="468000" y="3651102"/>
            <a:ext cx="8229600" cy="645539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4000">
                <a:latin typeface="AR P丸ゴシック体E"/>
                <a:ea typeface="AR P丸ゴシック体E"/>
              </a:rPr>
              <a:t>〇講演会・コンサート等で，入場料を徴収する場合は，上記の２倍の金額となります。</a:t>
            </a:r>
            <a:endParaRPr kumimoji="1" lang="ja-JP" altLang="en-US" sz="4000">
              <a:latin typeface="AR P丸ゴシック体E"/>
              <a:ea typeface="AR P丸ゴシック体E"/>
            </a:endParaRPr>
          </a:p>
          <a:p>
            <a:pPr algn="l"/>
            <a:r>
              <a:rPr kumimoji="1" lang="ja-JP" altLang="en-US" sz="4000">
                <a:latin typeface="AR P丸ゴシック体E"/>
                <a:ea typeface="AR P丸ゴシック体E"/>
              </a:rPr>
              <a:t>〇</a:t>
            </a:r>
            <a:r>
              <a:rPr kumimoji="1" lang="ja-JP" altLang="en-US" sz="4000">
                <a:latin typeface="AR P丸ゴシック体E"/>
                <a:ea typeface="AR P丸ゴシック体E"/>
              </a:rPr>
              <a:t>大崎市</a:t>
            </a:r>
            <a:r>
              <a:rPr kumimoji="1" lang="ja-JP" altLang="en-US" sz="4000">
                <a:latin typeface="AR P丸ゴシック体E"/>
                <a:ea typeface="AR P丸ゴシック体E"/>
              </a:rPr>
              <a:t>以外の地域</a:t>
            </a:r>
            <a:r>
              <a:rPr kumimoji="1" lang="ja-JP" altLang="en-US" sz="4000">
                <a:latin typeface="AR P丸ゴシック体E"/>
                <a:ea typeface="AR P丸ゴシック体E"/>
              </a:rPr>
              <a:t>（色麻町，加美町，涌谷町及び美里町は除く）に住所のある団体等が利用する場合は，上記の２倍の金額となります。</a:t>
            </a:r>
            <a:endParaRPr kumimoji="1" lang="ja-JP" altLang="en-US">
              <a:latin typeface="AR P丸ゴシック体E"/>
              <a:ea typeface="AR P丸ゴシック体E"/>
            </a:endParaRPr>
          </a:p>
          <a:p>
            <a:pPr algn="l"/>
            <a:endParaRPr kumimoji="1" lang="ja-JP" altLang="en-US">
              <a:latin typeface="AR P丸ゴシック体E"/>
              <a:ea typeface="AR P丸ゴシック体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4_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大友一英</dc:creator>
  <cp:lastModifiedBy>大友一英</cp:lastModifiedBy>
  <dcterms:created xsi:type="dcterms:W3CDTF">2024-01-22T06:31:33Z</dcterms:created>
  <dcterms:modified xsi:type="dcterms:W3CDTF">2024-03-21T01:02:30Z</dcterms:modified>
  <cp:revision>18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