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2"/>
  </p:sldMasterIdLst>
  <p:notesMasterIdLst>
    <p:notesMasterId r:id="rId3"/>
  </p:notesMasterIdLst>
  <p:sldIdLst>
    <p:sldId id="300" r:id="rId4"/>
    <p:sldId id="294" r:id="rId5"/>
    <p:sldId id="296" r:id="rId6"/>
    <p:sldId id="299" r:id="rId7"/>
    <p:sldId id="298" r:id="rId8"/>
    <p:sldId id="29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1B5337"/>
    <a:srgbClr val="F59637"/>
    <a:srgbClr val="FFFFFF"/>
    <a:srgbClr val="FF0000"/>
    <a:srgbClr val="36684E"/>
    <a:srgbClr val="8F8F8F"/>
    <a:srgbClr val="D9D9D9"/>
    <a:srgbClr val="00813E"/>
    <a:srgbClr val="327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3973"/>
    <p:restoredTop sz="95691"/>
  </p:normalViewPr>
  <p:slideViewPr>
    <p:cSldViewPr snapToGrid="0" showGuides="1">
      <p:cViewPr varScale="0">
        <p:scale>
          <a:sx n="80" d="100"/>
          <a:sy n="80" d="100"/>
        </p:scale>
        <p:origin x="-1524" y="54"/>
      </p:cViewPr>
      <p:guideLst>
        <p:guide orient="horz" pos="2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8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1119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20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21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22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9" name="四角形 57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0" name="四角形 58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1" name="四角形 59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96" name="四角形 73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7" name="四角形 74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8" name="四角形 75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58" name="四角形 11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59" name="四角形 11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60" name="四角形 11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00" name="四角形 22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01" name="四角形 22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02" name="四角形 22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31" name="四角形 15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32" name="四角形 151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33" name="四角形 152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7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AD61-70D7-46CD-911B-36DA871220A7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41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0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DF52-9880-44A4-8C11-94C6A96A2D22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1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3FBF-0712-4421-A457-DFE069F1EE97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1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C19B-65AC-444A-8CBA-7587CF73DD22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2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910F-AD64-485F-B12C-5B18DD9E669C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056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9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0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5653-7F24-495B-9857-9FAEE925B75D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7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9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161-1EE7-4F00-8F07-4C9D992447AC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5FF1-7D4B-4BC1-B94E-FB7D5225FA96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0802-E4EA-45F8-9FC8-7F47E982C95D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8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8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0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129DC6-76F0-4A35-836C-E6A7B704B386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9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9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173B-7D08-40AC-B173-2068B6BCCAF2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9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0435D7-A843-42CF-A880-582E8C66EDF1}" type="datetime1">
              <a:rPr kumimoji="1" lang="en-US" altLang="ja-JP" smtClean="0"/>
              <a:t>10/30/2025</a:t>
            </a:fld>
            <a:endParaRPr kumimoji="1" lang="ja-JP" altLang="en-US"/>
          </a:p>
        </p:txBody>
      </p:sp>
      <p:sp>
        <p:nvSpPr>
          <p:cNvPr id="10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32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png" /><Relationship Id="rId5" Type="http://schemas.openxmlformats.org/officeDocument/2006/relationships/slideLayout" Target="../slideLayouts/slideLayout7.xml" /><Relationship Id="rId6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image" Target="../media/image6.png" /><Relationship Id="rId3" Type="http://schemas.openxmlformats.org/officeDocument/2006/relationships/image" Target="../media/image1.jpeg" /><Relationship Id="rId4" Type="http://schemas.openxmlformats.org/officeDocument/2006/relationships/image" Target="../media/image4.png" /><Relationship Id="rId5" Type="http://schemas.openxmlformats.org/officeDocument/2006/relationships/image" Target="../media/image7.png" /><Relationship Id="rId6" Type="http://schemas.openxmlformats.org/officeDocument/2006/relationships/image" Target="../media/image8.jpeg" /><Relationship Id="rId7" Type="http://schemas.openxmlformats.org/officeDocument/2006/relationships/image" Target="../media/image9.jpeg" /><Relationship Id="rId8" Type="http://schemas.openxmlformats.org/officeDocument/2006/relationships/slideLayout" Target="../slideLayouts/slideLayout7.xml" /><Relationship Id="rId9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10.png" /><Relationship Id="rId3" Type="http://schemas.openxmlformats.org/officeDocument/2006/relationships/image" Target="../media/image4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openxmlformats.org/officeDocument/2006/relationships/image" Target="../media/image15.jpeg" /><Relationship Id="rId9" Type="http://schemas.openxmlformats.org/officeDocument/2006/relationships/image" Target="../media/image16.jpeg" /><Relationship Id="rId10" Type="http://schemas.openxmlformats.org/officeDocument/2006/relationships/image" Target="../media/image17.jpeg" /><Relationship Id="rId11" Type="http://schemas.openxmlformats.org/officeDocument/2006/relationships/image" Target="../media/image18.png" /><Relationship Id="rId12" Type="http://schemas.openxmlformats.org/officeDocument/2006/relationships/slideLayout" Target="../slideLayouts/slideLayout7.xml" /><Relationship Id="rId13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4.png" /><Relationship Id="rId6" Type="http://schemas.openxmlformats.org/officeDocument/2006/relationships/slideLayout" Target="../slideLayouts/slideLayout7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hyperlink" Target="https://www.pref.miyagi.jp/soshiki/sizenhogo/r7kuma.html" TargetMode="External" /><Relationship Id="rId3" Type="http://schemas.openxmlformats.org/officeDocument/2006/relationships/image" Target="../media/image23.png" /><Relationship Id="rId4" Type="http://schemas.openxmlformats.org/officeDocument/2006/relationships/image" Target="../media/image24.jpeg" /><Relationship Id="rId5" Type="http://schemas.openxmlformats.org/officeDocument/2006/relationships/image" Target="../media/image1.jpeg" /><Relationship Id="rId6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8" Type="http://schemas.openxmlformats.org/officeDocument/2006/relationships/notesSlide" Target="../notesSlides/notesSlide4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image" Target="../media/image26.jpeg" /><Relationship Id="rId3" Type="http://schemas.openxmlformats.org/officeDocument/2006/relationships/image" Target="../media/image4.png" /><Relationship Id="rId4" Type="http://schemas.openxmlformats.org/officeDocument/2006/relationships/image" Target="../media/image27.jpeg" /><Relationship Id="rId5" Type="http://schemas.openxmlformats.org/officeDocument/2006/relationships/image" Target="../media/image28.png" /><Relationship Id="rId6" Type="http://schemas.openxmlformats.org/officeDocument/2006/relationships/image" Target="../media/image5.png" /><Relationship Id="rId7" Type="http://schemas.openxmlformats.org/officeDocument/2006/relationships/image" Target="../media/image1.jpeg" /><Relationship Id="rId8" Type="http://schemas.openxmlformats.org/officeDocument/2006/relationships/slideLayout" Target="../slideLayouts/slideLayout7.xml" /><Relationship Id="rId9" Type="http://schemas.openxmlformats.org/officeDocument/2006/relationships/notesSlide" Target="../notesSlides/notesSlid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図 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71" y="1340111"/>
            <a:ext cx="4004732" cy="2690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25" name="四角形 62"/>
          <p:cNvSpPr/>
          <p:nvPr/>
        </p:nvSpPr>
        <p:spPr>
          <a:xfrm>
            <a:off x="7449940" y="2884725"/>
            <a:ext cx="956645" cy="104037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126" name="四角形 63"/>
          <p:cNvSpPr/>
          <p:nvPr/>
        </p:nvSpPr>
        <p:spPr>
          <a:xfrm>
            <a:off x="6413974" y="2884725"/>
            <a:ext cx="958449" cy="10316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127" name="四角形 64"/>
          <p:cNvSpPr/>
          <p:nvPr/>
        </p:nvSpPr>
        <p:spPr>
          <a:xfrm>
            <a:off x="7448673" y="1772294"/>
            <a:ext cx="958449" cy="10316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128" name="四角形 178"/>
          <p:cNvSpPr/>
          <p:nvPr/>
        </p:nvSpPr>
        <p:spPr>
          <a:xfrm>
            <a:off x="6413974" y="1772302"/>
            <a:ext cx="958449" cy="10316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129" name="四角形 179"/>
          <p:cNvSpPr/>
          <p:nvPr/>
        </p:nvSpPr>
        <p:spPr>
          <a:xfrm>
            <a:off x="4592494" y="1777034"/>
            <a:ext cx="1748211" cy="10316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130" name="四角形 224"/>
          <p:cNvSpPr/>
          <p:nvPr/>
        </p:nvSpPr>
        <p:spPr>
          <a:xfrm>
            <a:off x="4592494" y="2884725"/>
            <a:ext cx="1748211" cy="103163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131" name="図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04" y="4330800"/>
            <a:ext cx="2936733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2" name="図 2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04" y="1339200"/>
            <a:ext cx="2936732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33" name="テキスト ボックス 2"/>
          <p:cNvSpPr txBox="1"/>
          <p:nvPr/>
        </p:nvSpPr>
        <p:spPr>
          <a:xfrm>
            <a:off x="631518" y="645411"/>
            <a:ext cx="3233002" cy="58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/>
                <a:ea typeface="BIZ UDPゴシック"/>
              </a:rPr>
              <a:t>メインメニューを開き、　　　　　　　</a:t>
            </a:r>
            <a:r>
              <a:rPr kumimoji="1" lang="ja-JP" altLang="en-US" sz="1600" b="1" dirty="0">
                <a:latin typeface="BIZ UDPゴシック"/>
                <a:ea typeface="BIZ UDPゴシック"/>
              </a:rPr>
              <a:t>＜みりょく・その他＞を選択します。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34" name="テキスト ボックス 7"/>
          <p:cNvSpPr txBox="1"/>
          <p:nvPr/>
        </p:nvSpPr>
        <p:spPr>
          <a:xfrm>
            <a:off x="4495371" y="644400"/>
            <a:ext cx="552087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③</a:t>
            </a:r>
            <a:endParaRPr>
              <a:latin typeface="BIZ UDPゴシック"/>
              <a:ea typeface="BIZ UDPゴシック"/>
            </a:endParaRPr>
          </a:p>
        </p:txBody>
      </p:sp>
      <p:sp>
        <p:nvSpPr>
          <p:cNvPr id="1135" name="テキスト ボックス 9"/>
          <p:cNvSpPr txBox="1"/>
          <p:nvPr/>
        </p:nvSpPr>
        <p:spPr>
          <a:xfrm>
            <a:off x="119310" y="645411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①</a:t>
            </a:r>
            <a:endParaRPr>
              <a:latin typeface="BIZ UDPゴシック"/>
              <a:ea typeface="BIZ UDPゴシック"/>
            </a:endParaRPr>
          </a:p>
        </p:txBody>
      </p:sp>
      <p:sp>
        <p:nvSpPr>
          <p:cNvPr id="1136" name="テキスト ボックス 291"/>
          <p:cNvSpPr txBox="1"/>
          <p:nvPr/>
        </p:nvSpPr>
        <p:spPr>
          <a:xfrm>
            <a:off x="190700" y="123084"/>
            <a:ext cx="4007849" cy="5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クマ出没情報メニュー</a:t>
            </a:r>
            <a:endParaRPr kumimoji="1" lang="en-US" altLang="ja-JP" sz="2400" b="1" dirty="0">
              <a:solidFill>
                <a:srgbClr val="00B050"/>
              </a:solidFill>
              <a:latin typeface="BIZ UDPゴシック"/>
              <a:ea typeface="BIZ UDPゴシック"/>
            </a:endParaRPr>
          </a:p>
        </p:txBody>
      </p:sp>
      <p:sp>
        <p:nvSpPr>
          <p:cNvPr id="1137" name="テキスト ボックス 259"/>
          <p:cNvSpPr txBox="1"/>
          <p:nvPr/>
        </p:nvSpPr>
        <p:spPr>
          <a:xfrm>
            <a:off x="5048493" y="705956"/>
            <a:ext cx="6352007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/>
                <a:ea typeface="BIZ UDPゴシック"/>
              </a:rPr>
              <a:t>クマ出没情報メニューが表示されるので、必要な項目を選択します。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38" name="四角形 55"/>
          <p:cNvSpPr/>
          <p:nvPr/>
        </p:nvSpPr>
        <p:spPr>
          <a:xfrm>
            <a:off x="2564736" y="1339557"/>
            <a:ext cx="972000" cy="2528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139" name="四角形 56"/>
          <p:cNvSpPr/>
          <p:nvPr/>
        </p:nvSpPr>
        <p:spPr>
          <a:xfrm>
            <a:off x="2078761" y="5476774"/>
            <a:ext cx="717088" cy="7998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140" name="テキスト ボックス 57"/>
          <p:cNvSpPr txBox="1"/>
          <p:nvPr/>
        </p:nvSpPr>
        <p:spPr>
          <a:xfrm>
            <a:off x="631301" y="3589498"/>
            <a:ext cx="3563251" cy="58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BIZ UDPゴシック"/>
                <a:ea typeface="BIZ UDPゴシック"/>
              </a:rPr>
              <a:t>みりょく・その他の中から、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  <a:p>
            <a:r>
              <a:rPr kumimoji="1" lang="ja-JP" altLang="en-US" sz="1600" b="1" dirty="0">
                <a:latin typeface="BIZ UDPゴシック"/>
                <a:ea typeface="BIZ UDPゴシック"/>
              </a:rPr>
              <a:t>＜クマ出没アラート＞を選択します。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41" name="テキスト ボックス 58"/>
          <p:cNvSpPr txBox="1"/>
          <p:nvPr/>
        </p:nvSpPr>
        <p:spPr>
          <a:xfrm>
            <a:off x="119311" y="3618006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②</a:t>
            </a:r>
            <a:endParaRPr>
              <a:latin typeface="BIZ UDPゴシック"/>
              <a:ea typeface="BIZ UDPゴシック"/>
            </a:endParaRPr>
          </a:p>
        </p:txBody>
      </p:sp>
      <p:pic>
        <p:nvPicPr>
          <p:cNvPr id="1142" name="図 2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">
            <a:off x="2118151" y="1442141"/>
            <a:ext cx="592854" cy="732820"/>
          </a:xfrm>
          <a:prstGeom prst="rect">
            <a:avLst/>
          </a:prstGeom>
        </p:spPr>
      </p:pic>
      <p:pic>
        <p:nvPicPr>
          <p:cNvPr id="1143" name="図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">
            <a:off x="1560320" y="5767219"/>
            <a:ext cx="592854" cy="732820"/>
          </a:xfrm>
          <a:prstGeom prst="rect">
            <a:avLst/>
          </a:prstGeom>
        </p:spPr>
      </p:pic>
      <p:sp>
        <p:nvSpPr>
          <p:cNvPr id="1144" name="テキスト 65"/>
          <p:cNvSpPr txBox="1"/>
          <p:nvPr/>
        </p:nvSpPr>
        <p:spPr>
          <a:xfrm>
            <a:off x="4585975" y="4362095"/>
            <a:ext cx="3828666" cy="76854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1">
                <a:latin typeface="BIZ UDPゴシック"/>
                <a:ea typeface="BIZ UDPゴシック"/>
              </a:rPr>
              <a:t>(1)出没情報の受信設定・解除</a:t>
            </a:r>
            <a:r>
              <a:rPr lang="ja-JP" altLang="en-US" sz="1600">
                <a:latin typeface="BIZ UDPゴシック"/>
                <a:ea typeface="BIZ UDPゴシック"/>
              </a:rPr>
              <a:t>...p2</a:t>
            </a:r>
            <a:endParaRPr lang="ja-JP" altLang="en-US" sz="1600">
              <a:latin typeface="BIZ UDPゴシック"/>
              <a:ea typeface="BIZ UDPゴシック"/>
            </a:endParaRPr>
          </a:p>
          <a:p>
            <a:pPr>
              <a:defRPr lang="ja-JP" altLang="en-US"/>
            </a:pPr>
            <a:r>
              <a:rPr lang="ja-JP" altLang="en-US" sz="1400">
                <a:latin typeface="BIZ UDPゴシック"/>
                <a:ea typeface="BIZ UDPゴシック"/>
              </a:rPr>
              <a:t>・受信設定登録するとクマ出没アラートが配信されるようになります。</a:t>
            </a:r>
            <a:endParaRPr lang="ja-JP" altLang="en-US">
              <a:latin typeface="BIZ UDPゴシック"/>
              <a:ea typeface="BIZ UDPゴシック"/>
            </a:endParaRPr>
          </a:p>
        </p:txBody>
      </p:sp>
      <p:sp>
        <p:nvSpPr>
          <p:cNvPr id="1145" name="テキスト 66"/>
          <p:cNvSpPr txBox="1"/>
          <p:nvPr/>
        </p:nvSpPr>
        <p:spPr>
          <a:xfrm>
            <a:off x="4592494" y="5360204"/>
            <a:ext cx="3818680" cy="553105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1">
                <a:latin typeface="BIZ UDPゴシック"/>
                <a:ea typeface="BIZ UDPゴシック"/>
                <a:cs typeface="+mn-lt"/>
              </a:rPr>
              <a:t>(2)クマ目撃を通報</a:t>
            </a:r>
            <a:r>
              <a:rPr lang="ja-JP" altLang="en-US" sz="1600">
                <a:latin typeface="BIZ UDPゴシック"/>
                <a:ea typeface="BIZ UDPゴシック"/>
                <a:cs typeface="+mn-lt"/>
              </a:rPr>
              <a:t>...p3</a:t>
            </a:r>
            <a:endParaRPr lang="ja-JP" altLang="en-US" sz="1600">
              <a:latin typeface="BIZ UDPゴシック"/>
              <a:ea typeface="BIZ UDPゴシック"/>
              <a:cs typeface="+mn-lt"/>
            </a:endParaRPr>
          </a:p>
          <a:p>
            <a:pPr>
              <a:defRPr lang="ja-JP" altLang="en-US"/>
            </a:pPr>
            <a:r>
              <a:rPr lang="ja-JP" altLang="en-US" sz="1400">
                <a:latin typeface="BIZ UDPゴシック"/>
                <a:ea typeface="BIZ UDPゴシック"/>
                <a:cs typeface="+mn-lt"/>
              </a:rPr>
              <a:t>・クマの目撃情報を送信することができます。</a:t>
            </a:r>
            <a:endParaRPr lang="ja-JP" altLang="en-US">
              <a:latin typeface="BIZ UDPゴシック"/>
              <a:ea typeface="BIZ UDPゴシック"/>
              <a:cs typeface="+mn-lt"/>
            </a:endParaRPr>
          </a:p>
        </p:txBody>
      </p:sp>
      <p:sp>
        <p:nvSpPr>
          <p:cNvPr id="1146" name="テキスト 67"/>
          <p:cNvSpPr txBox="1"/>
          <p:nvPr/>
        </p:nvSpPr>
        <p:spPr>
          <a:xfrm>
            <a:off x="8772416" y="4868208"/>
            <a:ext cx="3171026" cy="76854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1">
                <a:latin typeface="BIZ UDPゴシック"/>
                <a:ea typeface="BIZ UDPゴシック"/>
                <a:cs typeface="+mn-lt"/>
              </a:rPr>
              <a:t>(6)クマ出没履歴の確認</a:t>
            </a:r>
            <a:r>
              <a:rPr lang="ja-JP" altLang="en-US" sz="1600">
                <a:latin typeface="BIZ UDPゴシック"/>
                <a:ea typeface="BIZ UDPゴシック"/>
                <a:cs typeface="+mn-lt"/>
              </a:rPr>
              <a:t>...p6</a:t>
            </a:r>
            <a:endParaRPr lang="ja-JP" altLang="en-US" sz="1600">
              <a:latin typeface="BIZ UDPゴシック"/>
              <a:ea typeface="BIZ UDPゴシック"/>
              <a:cs typeface="+mn-lt"/>
            </a:endParaRPr>
          </a:p>
          <a:p>
            <a:pPr>
              <a:defRPr lang="ja-JP" altLang="en-US"/>
            </a:pPr>
            <a:r>
              <a:rPr lang="ja-JP" altLang="en-US" sz="1400">
                <a:latin typeface="BIZ UDPゴシック"/>
                <a:ea typeface="BIZ UDPゴシック"/>
                <a:cs typeface="+mn-lt"/>
              </a:rPr>
              <a:t>・</a:t>
            </a:r>
            <a:r>
              <a:rPr lang="ja-JP" altLang="en-US" sz="1400">
                <a:latin typeface="BIZ UDPゴシック"/>
                <a:ea typeface="BIZ UDPゴシック"/>
                <a:cs typeface="+mn-lt"/>
              </a:rPr>
              <a:t>以前に配信したクマ出没アラートを履歴から確認することができます。</a:t>
            </a:r>
            <a:endParaRPr lang="ja-JP" altLang="en-US">
              <a:latin typeface="BIZ UDPゴシック"/>
              <a:ea typeface="BIZ UDPゴシック"/>
              <a:cs typeface="+mn-lt"/>
            </a:endParaRPr>
          </a:p>
        </p:txBody>
      </p:sp>
      <p:sp>
        <p:nvSpPr>
          <p:cNvPr id="1147" name="テキスト 68"/>
          <p:cNvSpPr txBox="1"/>
          <p:nvPr/>
        </p:nvSpPr>
        <p:spPr>
          <a:xfrm>
            <a:off x="8772599" y="2550652"/>
            <a:ext cx="3309388" cy="76854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1">
                <a:latin typeface="BIZ UDPゴシック"/>
                <a:ea typeface="BIZ UDPゴシック"/>
                <a:cs typeface="+mn-lt"/>
              </a:rPr>
              <a:t>(4)クマ出没マップ(宮城県）</a:t>
            </a:r>
            <a:r>
              <a:rPr lang="ja-JP" altLang="en-US" sz="1600">
                <a:latin typeface="BIZ UDPゴシック"/>
                <a:ea typeface="BIZ UDPゴシック"/>
                <a:cs typeface="+mn-lt"/>
              </a:rPr>
              <a:t>...p5</a:t>
            </a:r>
            <a:endParaRPr lang="ja-JP" altLang="en-US" sz="1600">
              <a:latin typeface="BIZ UDPゴシック"/>
              <a:ea typeface="BIZ UDPゴシック"/>
              <a:cs typeface="+mn-lt"/>
            </a:endParaRPr>
          </a:p>
          <a:p>
            <a:pPr>
              <a:defRPr lang="ja-JP" altLang="en-US"/>
            </a:pPr>
            <a:r>
              <a:rPr lang="ja-JP" altLang="en-US" sz="1400">
                <a:latin typeface="BIZ UDPゴシック"/>
                <a:ea typeface="BIZ UDPゴシック"/>
                <a:cs typeface="+mn-lt"/>
              </a:rPr>
              <a:t>・宮城県の＜令和7年度クマ目撃情報マップ＞に遷移します。</a:t>
            </a:r>
            <a:endParaRPr lang="ja-JP" altLang="en-US">
              <a:latin typeface="BIZ UDPゴシック"/>
              <a:ea typeface="BIZ UDPゴシック"/>
              <a:cs typeface="+mn-lt"/>
            </a:endParaRPr>
          </a:p>
        </p:txBody>
      </p:sp>
      <p:cxnSp>
        <p:nvCxnSpPr>
          <p:cNvPr id="1148" name="図形 69"/>
          <p:cNvCxnSpPr>
            <a:stCxn id="1129" idx="1"/>
            <a:endCxn id="1144" idx="1"/>
          </p:cNvCxnSpPr>
          <p:nvPr/>
        </p:nvCxnSpPr>
        <p:spPr>
          <a:xfrm rot="-10800000" flipV="1">
            <a:off x="4584802" y="2294435"/>
            <a:ext cx="15240" cy="2453640"/>
          </a:xfrm>
          <a:prstGeom prst="bentConnector3">
            <a:avLst>
              <a:gd name="adj1" fmla="val 24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図形 70"/>
          <p:cNvCxnSpPr>
            <a:stCxn id="1130" idx="2"/>
            <a:endCxn id="1145" idx="1"/>
          </p:cNvCxnSpPr>
          <p:nvPr/>
        </p:nvCxnSpPr>
        <p:spPr>
          <a:xfrm rot="5400000">
            <a:off x="4173322" y="4344215"/>
            <a:ext cx="1722120" cy="868680"/>
          </a:xfrm>
          <a:prstGeom prst="bentConnector4">
            <a:avLst>
              <a:gd name="adj1" fmla="val 14602"/>
              <a:gd name="adj2" fmla="val 12417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図形 72"/>
          <p:cNvCxnSpPr>
            <a:stCxn id="1127" idx="3"/>
            <a:endCxn id="1147" idx="1"/>
          </p:cNvCxnSpPr>
          <p:nvPr/>
        </p:nvCxnSpPr>
        <p:spPr>
          <a:xfrm>
            <a:off x="8404860" y="2289810"/>
            <a:ext cx="365760" cy="647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z="1400" dirty="0">
                <a:latin typeface="BIZ UDPゴシック"/>
                <a:ea typeface="BIZ UDPゴシック"/>
              </a:rPr>
              <a:pPr/>
              <a:t>1</a:t>
            </a:fld>
            <a:endParaRPr lang="en-US" sz="1400" dirty="0">
              <a:latin typeface="BIZ UDPゴシック"/>
              <a:ea typeface="BIZ UDPゴシック"/>
            </a:endParaRPr>
          </a:p>
        </p:txBody>
      </p:sp>
      <p:sp>
        <p:nvSpPr>
          <p:cNvPr id="1152" name="テキスト 176"/>
          <p:cNvSpPr txBox="1"/>
          <p:nvPr/>
        </p:nvSpPr>
        <p:spPr>
          <a:xfrm>
            <a:off x="8771180" y="1370495"/>
            <a:ext cx="3310554" cy="76854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1">
                <a:latin typeface="BIZ UDPゴシック"/>
                <a:ea typeface="BIZ UDPゴシック"/>
                <a:cs typeface="+mn-lt"/>
              </a:rPr>
              <a:t>(3)クマ出没マップ(大崎市）</a:t>
            </a:r>
            <a:r>
              <a:rPr lang="ja-JP" altLang="en-US" sz="1600">
                <a:latin typeface="BIZ UDPゴシック"/>
                <a:ea typeface="BIZ UDPゴシック"/>
                <a:cs typeface="+mn-lt"/>
              </a:rPr>
              <a:t>...p4</a:t>
            </a:r>
            <a:endParaRPr lang="ja-JP" altLang="en-US" sz="1600">
              <a:latin typeface="BIZ UDPゴシック"/>
              <a:ea typeface="BIZ UDPゴシック"/>
              <a:cs typeface="+mn-lt"/>
            </a:endParaRPr>
          </a:p>
          <a:p>
            <a:pPr>
              <a:defRPr lang="ja-JP" altLang="en-US"/>
            </a:pPr>
            <a:r>
              <a:rPr lang="ja-JP" altLang="en-US" sz="1400">
                <a:latin typeface="BIZ UDPゴシック"/>
                <a:ea typeface="BIZ UDPゴシック"/>
                <a:cs typeface="+mn-lt"/>
              </a:rPr>
              <a:t>・以前に配信したクマ出没アラートを　　＜クマ出没マップ＞から確認できます。</a:t>
            </a:r>
            <a:endParaRPr lang="ja-JP" altLang="en-US">
              <a:latin typeface="BIZ UDPゴシック"/>
              <a:ea typeface="BIZ UDPゴシック"/>
              <a:cs typeface="+mn-lt"/>
            </a:endParaRPr>
          </a:p>
        </p:txBody>
      </p:sp>
      <p:sp>
        <p:nvSpPr>
          <p:cNvPr id="1153" name="テキスト 177"/>
          <p:cNvSpPr txBox="1"/>
          <p:nvPr/>
        </p:nvSpPr>
        <p:spPr>
          <a:xfrm>
            <a:off x="8773500" y="3705064"/>
            <a:ext cx="3169942" cy="76854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1">
                <a:latin typeface="BIZ UDPゴシック"/>
                <a:ea typeface="BIZ UDPゴシック"/>
                <a:cs typeface="+mn-lt"/>
              </a:rPr>
              <a:t>(5)</a:t>
            </a:r>
            <a:r>
              <a:rPr lang="ja-JP" altLang="en-US" sz="1400" b="1">
                <a:latin typeface="BIZ UDPゴシック"/>
                <a:ea typeface="BIZ UDPゴシック"/>
                <a:cs typeface="+mn-lt"/>
              </a:rPr>
              <a:t>被害に遭わないために</a:t>
            </a:r>
            <a:r>
              <a:rPr lang="ja-JP" altLang="en-US" sz="1600">
                <a:latin typeface="BIZ UDPゴシック"/>
                <a:ea typeface="BIZ UDPゴシック"/>
                <a:cs typeface="+mn-lt"/>
              </a:rPr>
              <a:t>...p5</a:t>
            </a:r>
            <a:endParaRPr lang="ja-JP" altLang="en-US" sz="1600">
              <a:latin typeface="BIZ UDPゴシック"/>
              <a:ea typeface="BIZ UDPゴシック"/>
              <a:cs typeface="+mn-lt"/>
            </a:endParaRPr>
          </a:p>
          <a:p>
            <a:pPr>
              <a:defRPr lang="ja-JP" altLang="en-US"/>
            </a:pPr>
            <a:r>
              <a:rPr lang="ja-JP" altLang="en-US" sz="1400">
                <a:latin typeface="BIZ UDPゴシック"/>
                <a:ea typeface="BIZ UDPゴシック"/>
                <a:cs typeface="+mn-lt"/>
              </a:rPr>
              <a:t>・宮城県の＜クマ被害に遭わないために＞へ遷移します。</a:t>
            </a:r>
            <a:endParaRPr lang="ja-JP" altLang="en-US">
              <a:latin typeface="BIZ UDPゴシック"/>
              <a:ea typeface="BIZ UDPゴシック"/>
              <a:cs typeface="+mn-lt"/>
            </a:endParaRPr>
          </a:p>
        </p:txBody>
      </p:sp>
      <p:cxnSp>
        <p:nvCxnSpPr>
          <p:cNvPr id="1154" name="図形 180"/>
          <p:cNvCxnSpPr>
            <a:stCxn id="1128" idx="0"/>
          </p:cNvCxnSpPr>
          <p:nvPr/>
        </p:nvCxnSpPr>
        <p:spPr>
          <a:xfrm rot="16200000">
            <a:off x="7698637" y="712980"/>
            <a:ext cx="256891" cy="186588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図形 181"/>
          <p:cNvCxnSpPr>
            <a:stCxn id="1125" idx="3"/>
            <a:endCxn id="1153" idx="1"/>
          </p:cNvCxnSpPr>
          <p:nvPr/>
        </p:nvCxnSpPr>
        <p:spPr>
          <a:xfrm>
            <a:off x="8404860" y="3406140"/>
            <a:ext cx="365760" cy="68199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図形 269"/>
          <p:cNvCxnSpPr>
            <a:stCxn id="1126" idx="2"/>
          </p:cNvCxnSpPr>
          <p:nvPr/>
        </p:nvCxnSpPr>
        <p:spPr>
          <a:xfrm rot="-5400000" flipH="1">
            <a:off x="7590211" y="3220163"/>
            <a:ext cx="305254" cy="1697486"/>
          </a:xfrm>
          <a:prstGeom prst="bentConnector2">
            <a:avLst/>
          </a:prstGeom>
          <a:ln w="127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図形 270"/>
          <p:cNvCxnSpPr>
            <a:endCxn id="1146" idx="1"/>
          </p:cNvCxnSpPr>
          <p:nvPr/>
        </p:nvCxnSpPr>
        <p:spPr>
          <a:xfrm rot="-5400000" flipH="1">
            <a:off x="8163075" y="4642926"/>
            <a:ext cx="1032435" cy="18564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図 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2694" y="1774555"/>
            <a:ext cx="2185347" cy="42418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64" name="図 183"/>
          <p:cNvPicPr>
            <a:picLocks noChangeAspect="1"/>
          </p:cNvPicPr>
          <p:nvPr/>
        </p:nvPicPr>
        <p:blipFill>
          <a:blip r:embed="rId2"/>
          <a:srcRect b="49123"/>
          <a:stretch>
            <a:fillRect/>
          </a:stretch>
        </p:blipFill>
        <p:spPr>
          <a:xfrm>
            <a:off x="630138" y="4543994"/>
            <a:ext cx="2543543" cy="15520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65" name="テキスト ボックス 76"/>
          <p:cNvSpPr txBox="1"/>
          <p:nvPr/>
        </p:nvSpPr>
        <p:spPr>
          <a:xfrm>
            <a:off x="449485" y="184639"/>
            <a:ext cx="483326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(1)</a:t>
            </a:r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出没情報の受信設定・解除</a:t>
            </a:r>
            <a:endParaRPr kumimoji="1" lang="en-US" altLang="ja-JP" sz="2400" b="1" dirty="0">
              <a:solidFill>
                <a:srgbClr val="00B050"/>
              </a:solidFill>
              <a:latin typeface="BIZ UDPゴシック"/>
              <a:ea typeface="BIZ UDPゴシック"/>
            </a:endParaRPr>
          </a:p>
        </p:txBody>
      </p:sp>
      <p:grpSp>
        <p:nvGrpSpPr>
          <p:cNvPr id="1166" name="グループ 248"/>
          <p:cNvGrpSpPr>
            <a:grpSpLocks noChangeAspect="1"/>
          </p:cNvGrpSpPr>
          <p:nvPr/>
        </p:nvGrpSpPr>
        <p:grpSpPr>
          <a:xfrm>
            <a:off x="374331" y="1774555"/>
            <a:ext cx="2803948" cy="1884104"/>
            <a:chOff x="374331" y="1774555"/>
            <a:chExt cx="3005976" cy="2019856"/>
          </a:xfrm>
        </p:grpSpPr>
        <p:pic>
          <p:nvPicPr>
            <p:cNvPr id="1167" name="図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331" y="1774555"/>
              <a:ext cx="3005976" cy="20198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68" name="四角形 78"/>
            <p:cNvSpPr/>
            <p:nvPr/>
          </p:nvSpPr>
          <p:spPr>
            <a:xfrm>
              <a:off x="430106" y="2094752"/>
              <a:ext cx="1352201" cy="77944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>
                <a:ln>
                  <a:solidFill>
                    <a:srgbClr val="FF0000"/>
                  </a:solidFill>
                </a:ln>
                <a:latin typeface="BIZ UDPゴシック"/>
                <a:ea typeface="BIZ UDPゴシック"/>
              </a:endParaRPr>
            </a:p>
          </p:txBody>
        </p:sp>
      </p:grpSp>
      <p:sp>
        <p:nvSpPr>
          <p:cNvPr id="1169" name="テキスト ボックス 79"/>
          <p:cNvSpPr txBox="1"/>
          <p:nvPr/>
        </p:nvSpPr>
        <p:spPr>
          <a:xfrm>
            <a:off x="519236" y="862044"/>
            <a:ext cx="2659043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クマ出没情報メニューから、　　　　＜クマ出没アラート受信設定＞を選択します。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70" name="テキスト ボックス 80"/>
          <p:cNvSpPr txBox="1"/>
          <p:nvPr/>
        </p:nvSpPr>
        <p:spPr>
          <a:xfrm>
            <a:off x="118525" y="1006221"/>
            <a:ext cx="40006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①</a:t>
            </a:r>
            <a:endParaRPr sz="1800">
              <a:latin typeface="BIZ UDPゴシック"/>
              <a:ea typeface="BIZ UDPゴシック"/>
            </a:endParaRPr>
          </a:p>
        </p:txBody>
      </p:sp>
      <p:pic>
        <p:nvPicPr>
          <p:cNvPr id="1171" name="図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452134" y="2702227"/>
            <a:ext cx="648342" cy="801408"/>
          </a:xfrm>
          <a:prstGeom prst="rect">
            <a:avLst/>
          </a:prstGeom>
        </p:spPr>
      </p:pic>
      <p:sp>
        <p:nvSpPr>
          <p:cNvPr id="1172" name="テキスト ボックス 81"/>
          <p:cNvSpPr txBox="1"/>
          <p:nvPr/>
        </p:nvSpPr>
        <p:spPr>
          <a:xfrm>
            <a:off x="519037" y="3849585"/>
            <a:ext cx="2454675" cy="5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受信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登録をする場合は、　　＜受信する＞を選択します。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73" name="テキスト ボックス 82"/>
          <p:cNvSpPr txBox="1"/>
          <p:nvPr/>
        </p:nvSpPr>
        <p:spPr>
          <a:xfrm>
            <a:off x="118525" y="3853622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②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174" name="四角形 84"/>
          <p:cNvSpPr/>
          <p:nvPr/>
        </p:nvSpPr>
        <p:spPr>
          <a:xfrm>
            <a:off x="941729" y="5739995"/>
            <a:ext cx="828000" cy="25265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175" name="図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">
            <a:off x="487205" y="5805565"/>
            <a:ext cx="648342" cy="801408"/>
          </a:xfrm>
          <a:prstGeom prst="rect">
            <a:avLst/>
          </a:prstGeom>
        </p:spPr>
      </p:pic>
      <p:sp>
        <p:nvSpPr>
          <p:cNvPr id="1176" name="テキスト ボックス 86"/>
          <p:cNvSpPr txBox="1"/>
          <p:nvPr/>
        </p:nvSpPr>
        <p:spPr>
          <a:xfrm>
            <a:off x="6255674" y="5519298"/>
            <a:ext cx="2791755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以上で登録は完了です。</a:t>
            </a:r>
            <a:endParaRPr kumimoji="1" lang="ja-JP" altLang="en-US" sz="1400" b="1" dirty="0">
              <a:latin typeface="BIZ UDPゴシック"/>
              <a:ea typeface="BIZ UDPゴシック"/>
            </a:endParaRPr>
          </a:p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※受信設定を解除する場合は</a:t>
            </a:r>
            <a:endParaRPr kumimoji="1" lang="ja-JP" altLang="en-US" sz="2000" b="1" dirty="0">
              <a:latin typeface="BIZ UDPゴシック"/>
              <a:ea typeface="BIZ UDPゴシック"/>
            </a:endParaRPr>
          </a:p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＜解除＞を選択してください。</a:t>
            </a:r>
            <a:endParaRPr kumimoji="1" lang="ja-JP" altLang="en-US" sz="1100" b="1" dirty="0">
              <a:latin typeface="BIZ UDPゴシック"/>
              <a:ea typeface="BIZ UDPゴシック"/>
            </a:endParaRPr>
          </a:p>
        </p:txBody>
      </p:sp>
      <p:sp>
        <p:nvSpPr>
          <p:cNvPr id="1177" name="テキスト ボックス 88"/>
          <p:cNvSpPr txBox="1"/>
          <p:nvPr/>
        </p:nvSpPr>
        <p:spPr>
          <a:xfrm>
            <a:off x="7397103" y="969766"/>
            <a:ext cx="4138885" cy="5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受信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登録が完了していると、選択した地域の　　　＜クマ出没アラート＞が配信されるようになります。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78" name="四角形 90"/>
          <p:cNvSpPr/>
          <p:nvPr/>
        </p:nvSpPr>
        <p:spPr>
          <a:xfrm>
            <a:off x="9656777" y="4716076"/>
            <a:ext cx="1980000" cy="29468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179" name="図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">
            <a:off x="9112763" y="4741152"/>
            <a:ext cx="648342" cy="801408"/>
          </a:xfrm>
          <a:prstGeom prst="rect">
            <a:avLst/>
          </a:prstGeom>
        </p:spPr>
      </p:pic>
      <p:pic>
        <p:nvPicPr>
          <p:cNvPr id="1180" name="図 92"/>
          <p:cNvPicPr>
            <a:picLocks noChangeAspect="1"/>
          </p:cNvPicPr>
          <p:nvPr/>
        </p:nvPicPr>
        <p:blipFill>
          <a:blip r:embed="rId5"/>
          <a:srcRect t="35075" b="35583"/>
          <a:stretch>
            <a:fillRect/>
          </a:stretch>
        </p:blipFill>
        <p:spPr>
          <a:xfrm>
            <a:off x="6981519" y="1875988"/>
            <a:ext cx="2248046" cy="14302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181" name="図形 93"/>
          <p:cNvCxnSpPr>
            <a:stCxn id="1178" idx="1"/>
            <a:endCxn id="1180" idx="2"/>
          </p:cNvCxnSpPr>
          <p:nvPr/>
        </p:nvCxnSpPr>
        <p:spPr>
          <a:xfrm rot="10800000">
            <a:off x="8105775" y="3305175"/>
            <a:ext cx="1552575" cy="155733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" name="テキスト ボックス 94"/>
          <p:cNvSpPr txBox="1"/>
          <p:nvPr/>
        </p:nvSpPr>
        <p:spPr>
          <a:xfrm>
            <a:off x="6900829" y="3811379"/>
            <a:ext cx="2328736" cy="645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0" dirty="0">
                <a:latin typeface="BIZ UDPゴシック"/>
                <a:ea typeface="BIZ UDPゴシック"/>
              </a:rPr>
              <a:t>＜出没位置を確認＞を選択すると、Google マップが開き、　　出没位置にピンが指されます。</a:t>
            </a:r>
            <a:endParaRPr kumimoji="1" lang="ja-JP" altLang="en-US" sz="1600" b="0" dirty="0">
              <a:latin typeface="BIZ UDPゴシック"/>
              <a:ea typeface="BIZ UDPゴシック"/>
            </a:endParaRPr>
          </a:p>
        </p:txBody>
      </p:sp>
      <p:sp>
        <p:nvSpPr>
          <p:cNvPr id="1183" name="Slide Number Placeholder 228"/>
          <p:cNvSpPr/>
          <p:nvPr/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400" dirty="0">
                <a:latin typeface="BIZ UDPゴシック"/>
                <a:ea typeface="BIZ UDPゴシック"/>
              </a:rPr>
              <a:pPr/>
              <a:t>2</a:t>
            </a:fld>
            <a:endParaRPr lang="en-US" sz="1400" dirty="0">
              <a:latin typeface="BIZ UDPゴシック"/>
              <a:ea typeface="BIZ UDPゴシック"/>
            </a:endParaRPr>
          </a:p>
        </p:txBody>
      </p:sp>
      <p:pic>
        <p:nvPicPr>
          <p:cNvPr id="1184" name="図 246"/>
          <p:cNvPicPr>
            <a:picLocks noChangeAspect="1"/>
          </p:cNvPicPr>
          <p:nvPr/>
        </p:nvPicPr>
        <p:blipFill>
          <a:blip r:embed="rId6"/>
          <a:srcRect t="21851" b="23210"/>
          <a:stretch>
            <a:fillRect/>
          </a:stretch>
        </p:blipFill>
        <p:spPr>
          <a:xfrm>
            <a:off x="4218603" y="4197888"/>
            <a:ext cx="1782865" cy="2070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85" name="図 247"/>
          <p:cNvPicPr>
            <a:picLocks noChangeAspect="1"/>
          </p:cNvPicPr>
          <p:nvPr/>
        </p:nvPicPr>
        <p:blipFill>
          <a:blip r:embed="rId7"/>
          <a:srcRect t="59259" r="23485" b="20493"/>
          <a:stretch>
            <a:fillRect/>
          </a:stretch>
        </p:blipFill>
        <p:spPr>
          <a:xfrm>
            <a:off x="4036028" y="1758329"/>
            <a:ext cx="2151018" cy="1203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86" name="テキスト ボックス 250"/>
          <p:cNvSpPr txBox="1"/>
          <p:nvPr/>
        </p:nvSpPr>
        <p:spPr>
          <a:xfrm>
            <a:off x="4031716" y="1006221"/>
            <a:ext cx="2405977" cy="5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＜配信地域を選択する＞を　タップします。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87" name="テキスト ボックス 251"/>
          <p:cNvSpPr txBox="1"/>
          <p:nvPr/>
        </p:nvSpPr>
        <p:spPr>
          <a:xfrm>
            <a:off x="3631450" y="1006221"/>
            <a:ext cx="40006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③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188" name="四角形 252"/>
          <p:cNvSpPr/>
          <p:nvPr/>
        </p:nvSpPr>
        <p:spPr>
          <a:xfrm>
            <a:off x="4138036" y="2595494"/>
            <a:ext cx="1944000" cy="2528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189" name="図 2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5862875" y="2667725"/>
            <a:ext cx="648342" cy="801408"/>
          </a:xfrm>
          <a:prstGeom prst="rect">
            <a:avLst/>
          </a:prstGeom>
        </p:spPr>
      </p:pic>
      <p:sp>
        <p:nvSpPr>
          <p:cNvPr id="1190" name="テキスト ボックス 254"/>
          <p:cNvSpPr txBox="1"/>
          <p:nvPr/>
        </p:nvSpPr>
        <p:spPr>
          <a:xfrm>
            <a:off x="4029538" y="3346570"/>
            <a:ext cx="2226136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受信したい地域を選択し、　＜送信＞をタップします。　（複数選択可）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191" name="テキスト ボックス 255"/>
          <p:cNvSpPr txBox="1"/>
          <p:nvPr/>
        </p:nvSpPr>
        <p:spPr>
          <a:xfrm>
            <a:off x="3628965" y="3350607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④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192" name="四角形 256"/>
          <p:cNvSpPr/>
          <p:nvPr/>
        </p:nvSpPr>
        <p:spPr>
          <a:xfrm>
            <a:off x="5490000" y="5983200"/>
            <a:ext cx="468000" cy="2528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193" name="図 2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5771308" y="6023938"/>
            <a:ext cx="648342" cy="801408"/>
          </a:xfrm>
          <a:prstGeom prst="rect">
            <a:avLst/>
          </a:prstGeom>
        </p:spPr>
      </p:pic>
      <p:sp>
        <p:nvSpPr>
          <p:cNvPr id="1194" name="テキスト ボックス 258"/>
          <p:cNvSpPr txBox="1"/>
          <p:nvPr/>
        </p:nvSpPr>
        <p:spPr>
          <a:xfrm>
            <a:off x="6981519" y="1006221"/>
            <a:ext cx="40006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⑤</a:t>
            </a:r>
            <a:endParaRPr sz="1800">
              <a:latin typeface="BIZ UDPゴシック"/>
              <a:ea typeface="BIZ UDP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085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図 2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599" y="1282749"/>
            <a:ext cx="2768881" cy="1860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01" name="図 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88" y="4258664"/>
            <a:ext cx="2079394" cy="196961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02" name="テキスト ボックス 76"/>
          <p:cNvSpPr txBox="1"/>
          <p:nvPr/>
        </p:nvSpPr>
        <p:spPr>
          <a:xfrm>
            <a:off x="449485" y="184639"/>
            <a:ext cx="483326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(2)</a:t>
            </a:r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クマ目撃を通報</a:t>
            </a:r>
            <a:endParaRPr kumimoji="1" lang="en-US" altLang="ja-JP" sz="2400" b="1" dirty="0">
              <a:solidFill>
                <a:srgbClr val="00B050"/>
              </a:solidFill>
              <a:latin typeface="BIZ UDPゴシック"/>
              <a:ea typeface="BIZ UDPゴシック"/>
            </a:endParaRPr>
          </a:p>
        </p:txBody>
      </p:sp>
      <p:sp>
        <p:nvSpPr>
          <p:cNvPr id="1203" name="四角形 78"/>
          <p:cNvSpPr/>
          <p:nvPr/>
        </p:nvSpPr>
        <p:spPr>
          <a:xfrm>
            <a:off x="380762" y="2357686"/>
            <a:ext cx="1238823" cy="7027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204" name="テキスト ボックス 79"/>
          <p:cNvSpPr txBox="1"/>
          <p:nvPr/>
        </p:nvSpPr>
        <p:spPr>
          <a:xfrm>
            <a:off x="467734" y="684233"/>
            <a:ext cx="2745025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クマ出没情報メニューから、　　　　　　＜クマ目撃を通報＞を選択します。</a:t>
            </a:r>
            <a:endParaRPr kumimoji="1" lang="ja-JP" altLang="en-US" sz="1100" b="1" dirty="0">
              <a:latin typeface="BIZ UDPゴシック"/>
              <a:ea typeface="BIZ UDPゴシック"/>
            </a:endParaRPr>
          </a:p>
        </p:txBody>
      </p:sp>
      <p:sp>
        <p:nvSpPr>
          <p:cNvPr id="1205" name="テキスト ボックス 80"/>
          <p:cNvSpPr txBox="1"/>
          <p:nvPr/>
        </p:nvSpPr>
        <p:spPr>
          <a:xfrm>
            <a:off x="124872" y="688638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①</a:t>
            </a:r>
            <a:endParaRPr sz="1800">
              <a:latin typeface="BIZ UDPゴシック"/>
              <a:ea typeface="BIZ UDPゴシック"/>
            </a:endParaRPr>
          </a:p>
        </p:txBody>
      </p:sp>
      <p:pic>
        <p:nvPicPr>
          <p:cNvPr id="1206" name="図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1340528" y="2787430"/>
            <a:ext cx="540567" cy="668189"/>
          </a:xfrm>
          <a:prstGeom prst="rect">
            <a:avLst/>
          </a:prstGeom>
        </p:spPr>
      </p:pic>
      <p:sp>
        <p:nvSpPr>
          <p:cNvPr id="1207" name="テキスト ボックス 81"/>
          <p:cNvSpPr txBox="1"/>
          <p:nvPr/>
        </p:nvSpPr>
        <p:spPr>
          <a:xfrm>
            <a:off x="419266" y="3705502"/>
            <a:ext cx="234210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注意事項が表示されるので　　</a:t>
            </a:r>
            <a:r>
              <a:rPr kumimoji="1" lang="ja-JP" altLang="en-US" sz="1200" b="1" dirty="0">
                <a:latin typeface="BIZ UDPゴシック"/>
                <a:ea typeface="BIZ UDPゴシック"/>
              </a:rPr>
              <a:t>＜次に進む＞を選択します。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08" name="テキスト ボックス 82"/>
          <p:cNvSpPr txBox="1"/>
          <p:nvPr/>
        </p:nvSpPr>
        <p:spPr>
          <a:xfrm>
            <a:off x="124872" y="3705502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②</a:t>
            </a:r>
            <a:endParaRPr>
              <a:latin typeface="BIZ UDPゴシック"/>
              <a:ea typeface="BIZ UDPゴシック"/>
            </a:endParaRPr>
          </a:p>
        </p:txBody>
      </p:sp>
      <p:sp>
        <p:nvSpPr>
          <p:cNvPr id="1209" name="テキスト ボックス 88"/>
          <p:cNvSpPr txBox="1"/>
          <p:nvPr/>
        </p:nvSpPr>
        <p:spPr>
          <a:xfrm>
            <a:off x="6184800" y="184639"/>
            <a:ext cx="2746914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クマの目撃位置を登録します。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＜位置情報を開く＞を選択します。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10" name="テキスト ボックス 89"/>
          <p:cNvSpPr txBox="1"/>
          <p:nvPr/>
        </p:nvSpPr>
        <p:spPr>
          <a:xfrm>
            <a:off x="5808627" y="208800"/>
            <a:ext cx="373579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⑤</a:t>
            </a:r>
            <a:endParaRPr sz="1800">
              <a:latin typeface="BIZ UDPゴシック"/>
              <a:ea typeface="BIZ UDPゴシック"/>
            </a:endParaRPr>
          </a:p>
        </p:txBody>
      </p:sp>
      <p:pic>
        <p:nvPicPr>
          <p:cNvPr id="1211" name="図 119"/>
          <p:cNvPicPr>
            <a:picLocks noChangeAspect="1"/>
          </p:cNvPicPr>
          <p:nvPr/>
        </p:nvPicPr>
        <p:blipFill>
          <a:blip r:embed="rId4"/>
          <a:srcRect t="65739" r="11043" b="17940"/>
          <a:stretch>
            <a:fillRect/>
          </a:stretch>
        </p:blipFill>
        <p:spPr>
          <a:xfrm>
            <a:off x="6118119" y="702591"/>
            <a:ext cx="2312710" cy="92001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12" name="図 120"/>
          <p:cNvPicPr>
            <a:picLocks noChangeAspect="1"/>
          </p:cNvPicPr>
          <p:nvPr/>
        </p:nvPicPr>
        <p:blipFill>
          <a:blip r:embed="rId5"/>
          <a:srcRect t="31248" r="11545" b="18634"/>
          <a:stretch>
            <a:fillRect/>
          </a:stretch>
        </p:blipFill>
        <p:spPr>
          <a:xfrm>
            <a:off x="3583535" y="3235854"/>
            <a:ext cx="1996386" cy="24526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13" name="テキスト ボックス 122"/>
          <p:cNvSpPr txBox="1"/>
          <p:nvPr/>
        </p:nvSpPr>
        <p:spPr>
          <a:xfrm>
            <a:off x="3519083" y="2497852"/>
            <a:ext cx="2331203" cy="64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通報対象の写真の送付が可能です。写真がある場合は＜カメラを起動＞から添付してください。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214" name="テキスト ボックス 123"/>
          <p:cNvSpPr txBox="1"/>
          <p:nvPr/>
        </p:nvSpPr>
        <p:spPr>
          <a:xfrm>
            <a:off x="3212759" y="2581518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④</a:t>
            </a:r>
            <a:endParaRPr>
              <a:latin typeface="BIZ UDPゴシック"/>
              <a:ea typeface="BIZ UDPゴシック"/>
            </a:endParaRPr>
          </a:p>
        </p:txBody>
      </p:sp>
      <p:sp>
        <p:nvSpPr>
          <p:cNvPr id="1215" name="四角形 124"/>
          <p:cNvSpPr/>
          <p:nvPr/>
        </p:nvSpPr>
        <p:spPr>
          <a:xfrm>
            <a:off x="949257" y="5796644"/>
            <a:ext cx="774000" cy="234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216" name="四角形 125"/>
          <p:cNvSpPr/>
          <p:nvPr/>
        </p:nvSpPr>
        <p:spPr>
          <a:xfrm>
            <a:off x="3850846" y="5374800"/>
            <a:ext cx="1686903" cy="267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217" name="四角形 126"/>
          <p:cNvSpPr/>
          <p:nvPr/>
        </p:nvSpPr>
        <p:spPr>
          <a:xfrm>
            <a:off x="6981846" y="1221204"/>
            <a:ext cx="810000" cy="291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218" name="テキスト ボックス 127"/>
          <p:cNvSpPr txBox="1"/>
          <p:nvPr/>
        </p:nvSpPr>
        <p:spPr>
          <a:xfrm>
            <a:off x="3389200" y="5823342"/>
            <a:ext cx="2385056" cy="414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BIZ UDPゴシック"/>
                <a:ea typeface="BIZ UDPゴシック"/>
              </a:rPr>
              <a:t>写真がない場合は＜送信しない＞を選択して進めてください。</a:t>
            </a:r>
            <a:endParaRPr kumimoji="1" lang="ja-JP" altLang="en-US" sz="1100" b="1" dirty="0">
              <a:latin typeface="BIZ UDPゴシック"/>
              <a:ea typeface="BIZ UDPゴシック"/>
            </a:endParaRPr>
          </a:p>
        </p:txBody>
      </p:sp>
      <p:grpSp>
        <p:nvGrpSpPr>
          <p:cNvPr id="1219" name="グループ 260"/>
          <p:cNvGrpSpPr>
            <a:grpSpLocks noChangeAspect="1"/>
          </p:cNvGrpSpPr>
          <p:nvPr/>
        </p:nvGrpSpPr>
        <p:grpSpPr>
          <a:xfrm>
            <a:off x="6322013" y="2645831"/>
            <a:ext cx="1949210" cy="1736705"/>
            <a:chOff x="6467246" y="2645831"/>
            <a:chExt cx="1803977" cy="1607305"/>
          </a:xfrm>
        </p:grpSpPr>
        <p:pic>
          <p:nvPicPr>
            <p:cNvPr id="1220" name="図 130"/>
            <p:cNvPicPr>
              <a:picLocks noChangeAspect="1"/>
            </p:cNvPicPr>
            <p:nvPr/>
          </p:nvPicPr>
          <p:blipFill>
            <a:blip r:embed="rId6"/>
            <a:srcRect t="4137" b="53712"/>
            <a:stretch>
              <a:fillRect/>
            </a:stretch>
          </p:blipFill>
          <p:spPr>
            <a:xfrm>
              <a:off x="6467246" y="2645965"/>
              <a:ext cx="1803977" cy="160717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221" name="四角形 131"/>
            <p:cNvSpPr/>
            <p:nvPr/>
          </p:nvSpPr>
          <p:spPr>
            <a:xfrm>
              <a:off x="7990846" y="2645831"/>
              <a:ext cx="278309" cy="23162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>
                <a:ln>
                  <a:solidFill>
                    <a:srgbClr val="FF0000"/>
                  </a:solidFill>
                </a:ln>
                <a:latin typeface="BIZ UDPゴシック"/>
                <a:ea typeface="BIZ UDPゴシック"/>
              </a:endParaRPr>
            </a:p>
          </p:txBody>
        </p:sp>
      </p:grpSp>
      <p:sp>
        <p:nvSpPr>
          <p:cNvPr id="1222" name="テキスト ボックス 132"/>
          <p:cNvSpPr txBox="1"/>
          <p:nvPr/>
        </p:nvSpPr>
        <p:spPr>
          <a:xfrm>
            <a:off x="6184478" y="1916861"/>
            <a:ext cx="2386129" cy="64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表示されたマップ上で、　目撃した場所にピンを差し、＜送信＞を選択します。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23" name="テキスト ボックス 133"/>
          <p:cNvSpPr txBox="1"/>
          <p:nvPr/>
        </p:nvSpPr>
        <p:spPr>
          <a:xfrm>
            <a:off x="5809436" y="1990770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⑥</a:t>
            </a:r>
            <a:endParaRPr sz="1800">
              <a:latin typeface="BIZ UDPゴシック"/>
              <a:ea typeface="BIZ UDPゴシック"/>
            </a:endParaRPr>
          </a:p>
        </p:txBody>
      </p:sp>
      <p:pic>
        <p:nvPicPr>
          <p:cNvPr id="1224" name="図 136"/>
          <p:cNvPicPr>
            <a:picLocks noChangeAspect="1"/>
          </p:cNvPicPr>
          <p:nvPr/>
        </p:nvPicPr>
        <p:blipFill>
          <a:blip r:embed="rId7"/>
          <a:srcRect l="15587" t="39699" r="15846" b="41422"/>
          <a:stretch>
            <a:fillRect/>
          </a:stretch>
        </p:blipFill>
        <p:spPr>
          <a:xfrm>
            <a:off x="9818145" y="2349664"/>
            <a:ext cx="1429811" cy="83214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25" name="テキスト ボックス 137"/>
          <p:cNvSpPr txBox="1"/>
          <p:nvPr/>
        </p:nvSpPr>
        <p:spPr>
          <a:xfrm>
            <a:off x="6184800" y="4580315"/>
            <a:ext cx="2650444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位置が表示されますので、　　　　　　問題なければ＜送信＞を選択します。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26" name="テキスト ボックス 138"/>
          <p:cNvSpPr txBox="1"/>
          <p:nvPr/>
        </p:nvSpPr>
        <p:spPr>
          <a:xfrm>
            <a:off x="5810400" y="4570274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⑦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227" name="四角形 139"/>
          <p:cNvSpPr/>
          <p:nvPr/>
        </p:nvSpPr>
        <p:spPr>
          <a:xfrm>
            <a:off x="10713598" y="2904152"/>
            <a:ext cx="347664" cy="2316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228" name="図 143"/>
          <p:cNvPicPr>
            <a:picLocks noChangeAspect="1"/>
          </p:cNvPicPr>
          <p:nvPr/>
        </p:nvPicPr>
        <p:blipFill>
          <a:blip r:embed="rId8"/>
          <a:srcRect l="15587" t="39577" r="15054" b="41420"/>
          <a:stretch>
            <a:fillRect/>
          </a:stretch>
        </p:blipFill>
        <p:spPr>
          <a:xfrm>
            <a:off x="6575158" y="5077294"/>
            <a:ext cx="1696065" cy="98219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29" name="四角形 144"/>
          <p:cNvSpPr/>
          <p:nvPr/>
        </p:nvSpPr>
        <p:spPr>
          <a:xfrm>
            <a:off x="7619242" y="5744032"/>
            <a:ext cx="347664" cy="2316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230" name="図 146"/>
          <p:cNvPicPr>
            <a:picLocks noChangeAspect="1"/>
          </p:cNvPicPr>
          <p:nvPr/>
        </p:nvPicPr>
        <p:blipFill>
          <a:blip r:embed="rId9"/>
          <a:srcRect l="1039" t="40067" r="24420" b="40315"/>
          <a:stretch>
            <a:fillRect/>
          </a:stretch>
        </p:blipFill>
        <p:spPr>
          <a:xfrm>
            <a:off x="9517348" y="684233"/>
            <a:ext cx="1820393" cy="101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31" name="四角形 147"/>
          <p:cNvSpPr/>
          <p:nvPr/>
        </p:nvSpPr>
        <p:spPr>
          <a:xfrm>
            <a:off x="10138664" y="1389980"/>
            <a:ext cx="576000" cy="2316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232" name="テキスト ボックス 150"/>
          <p:cNvSpPr txBox="1"/>
          <p:nvPr/>
        </p:nvSpPr>
        <p:spPr>
          <a:xfrm>
            <a:off x="9352800" y="183600"/>
            <a:ext cx="2553062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クマの目撃日時を登録します。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＜日時を選択＞を選択します。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33" name="テキスト ボックス 151"/>
          <p:cNvSpPr txBox="1"/>
          <p:nvPr/>
        </p:nvSpPr>
        <p:spPr>
          <a:xfrm>
            <a:off x="8949600" y="208800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⑧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234" name="テキスト ボックス 152"/>
          <p:cNvSpPr txBox="1"/>
          <p:nvPr/>
        </p:nvSpPr>
        <p:spPr>
          <a:xfrm>
            <a:off x="9353251" y="1798414"/>
            <a:ext cx="260415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選択した日時が表示されます。　　　よろしければ</a:t>
            </a:r>
            <a:r>
              <a:rPr kumimoji="1" lang="ja-JP" altLang="en-US" sz="1200" b="1" dirty="0">
                <a:latin typeface="BIZ UDPゴシック"/>
                <a:ea typeface="BIZ UDPゴシック"/>
              </a:rPr>
              <a:t>＜送信＞を選択します。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35" name="テキスト ボックス 153"/>
          <p:cNvSpPr txBox="1"/>
          <p:nvPr/>
        </p:nvSpPr>
        <p:spPr>
          <a:xfrm>
            <a:off x="8949600" y="1844581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⑨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236" name="テキスト ボックス 154"/>
          <p:cNvSpPr txBox="1"/>
          <p:nvPr/>
        </p:nvSpPr>
        <p:spPr>
          <a:xfrm>
            <a:off x="9352800" y="3352452"/>
            <a:ext cx="255306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目撃したクマの頭数を選択します。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37" name="テキスト ボックス 155"/>
          <p:cNvSpPr txBox="1"/>
          <p:nvPr/>
        </p:nvSpPr>
        <p:spPr>
          <a:xfrm>
            <a:off x="8948587" y="3306285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⑩</a:t>
            </a:r>
            <a:endParaRPr sz="1800">
              <a:latin typeface="BIZ UDPゴシック"/>
              <a:ea typeface="BIZ UDPゴシック"/>
            </a:endParaRPr>
          </a:p>
        </p:txBody>
      </p:sp>
      <p:pic>
        <p:nvPicPr>
          <p:cNvPr id="1238" name="図 156"/>
          <p:cNvPicPr>
            <a:picLocks noChangeAspect="1"/>
          </p:cNvPicPr>
          <p:nvPr/>
        </p:nvPicPr>
        <p:blipFill>
          <a:blip r:embed="rId10"/>
          <a:srcRect t="76358" r="19720" b="11874"/>
          <a:stretch>
            <a:fillRect/>
          </a:stretch>
        </p:blipFill>
        <p:spPr>
          <a:xfrm>
            <a:off x="9484813" y="3705502"/>
            <a:ext cx="2153052" cy="666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39" name="四角形 157"/>
          <p:cNvSpPr/>
          <p:nvPr/>
        </p:nvSpPr>
        <p:spPr>
          <a:xfrm>
            <a:off x="10368049" y="4036752"/>
            <a:ext cx="1260000" cy="267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240" name="テキスト ボックス 158"/>
          <p:cNvSpPr txBox="1"/>
          <p:nvPr/>
        </p:nvSpPr>
        <p:spPr>
          <a:xfrm>
            <a:off x="9352800" y="4503900"/>
            <a:ext cx="2553062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クマの大きさ（推計）を選択してください。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41" name="テキスト ボックス 159"/>
          <p:cNvSpPr txBox="1"/>
          <p:nvPr/>
        </p:nvSpPr>
        <p:spPr>
          <a:xfrm>
            <a:off x="8949600" y="4550066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⑪</a:t>
            </a:r>
            <a:endParaRPr kumimoji="1" lang="ja-JP" altLang="en-US" sz="1800" b="1" dirty="0">
              <a:solidFill>
                <a:schemeClr val="accent1">
                  <a:lumMod val="75000"/>
                </a:schemeClr>
              </a:solidFill>
              <a:latin typeface="BIZ UDPゴシック"/>
              <a:ea typeface="BIZ UDPゴシック"/>
            </a:endParaRPr>
          </a:p>
        </p:txBody>
      </p:sp>
      <p:pic>
        <p:nvPicPr>
          <p:cNvPr id="1242" name="図 160"/>
          <p:cNvPicPr>
            <a:picLocks noChangeAspect="1"/>
          </p:cNvPicPr>
          <p:nvPr/>
        </p:nvPicPr>
        <p:blipFill>
          <a:blip r:embed="rId9"/>
          <a:srcRect t="76230" r="10394" b="11980"/>
          <a:stretch>
            <a:fillRect/>
          </a:stretch>
        </p:blipFill>
        <p:spPr>
          <a:xfrm>
            <a:off x="9435011" y="4996876"/>
            <a:ext cx="2319688" cy="645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3" name="四角形 161"/>
          <p:cNvSpPr/>
          <p:nvPr/>
        </p:nvSpPr>
        <p:spPr>
          <a:xfrm>
            <a:off x="9432256" y="5340932"/>
            <a:ext cx="2319666" cy="267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244" name="テキスト ボックス 162"/>
          <p:cNvSpPr txBox="1"/>
          <p:nvPr/>
        </p:nvSpPr>
        <p:spPr>
          <a:xfrm>
            <a:off x="9378623" y="5800259"/>
            <a:ext cx="2733449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確認画面が表示されるので、＜通報＞を選択すると、通報完了になります。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45" name="テキスト ボックス 163"/>
          <p:cNvSpPr txBox="1"/>
          <p:nvPr/>
        </p:nvSpPr>
        <p:spPr>
          <a:xfrm>
            <a:off x="8887945" y="5846426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⑫</a:t>
            </a:r>
            <a:endParaRPr kumimoji="1" lang="ja-JP" altLang="en-US" sz="1800" b="1" dirty="0">
              <a:solidFill>
                <a:schemeClr val="accent1">
                  <a:lumMod val="75000"/>
                </a:schemeClr>
              </a:solidFill>
              <a:latin typeface="BIZ UDPゴシック"/>
              <a:ea typeface="BIZ UDPゴシック"/>
            </a:endParaRPr>
          </a:p>
        </p:txBody>
      </p:sp>
      <p:sp>
        <p:nvSpPr>
          <p:cNvPr id="1246" name="Slide Number Placeholder 229"/>
          <p:cNvSpPr/>
          <p:nvPr/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400" dirty="0">
                <a:latin typeface="BIZ UDPゴシック"/>
                <a:ea typeface="BIZ UDPゴシック"/>
              </a:rPr>
              <a:pPr/>
              <a:t>3</a:t>
            </a:fld>
            <a:endParaRPr lang="en-US" sz="1400" dirty="0">
              <a:latin typeface="BIZ UDPゴシック"/>
              <a:ea typeface="BIZ UDPゴシック"/>
            </a:endParaRPr>
          </a:p>
        </p:txBody>
      </p:sp>
      <p:pic>
        <p:nvPicPr>
          <p:cNvPr id="1247" name="図 1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3535" y="702591"/>
            <a:ext cx="1998000" cy="165661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48" name="テキスト ボックス 189"/>
          <p:cNvSpPr txBox="1"/>
          <p:nvPr/>
        </p:nvSpPr>
        <p:spPr>
          <a:xfrm>
            <a:off x="3503679" y="184639"/>
            <a:ext cx="2154669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電話番号をメッセージに入力します。</a:t>
            </a:r>
            <a:endParaRPr kumimoji="1" lang="ja-JP" altLang="en-US" sz="1100" b="1" dirty="0">
              <a:latin typeface="BIZ UDPゴシック"/>
              <a:ea typeface="BIZ UDPゴシック"/>
            </a:endParaRPr>
          </a:p>
        </p:txBody>
      </p:sp>
      <p:sp>
        <p:nvSpPr>
          <p:cNvPr id="1249" name="テキスト ボックス 190"/>
          <p:cNvSpPr txBox="1"/>
          <p:nvPr/>
        </p:nvSpPr>
        <p:spPr>
          <a:xfrm>
            <a:off x="3213516" y="207820"/>
            <a:ext cx="511613" cy="36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③</a:t>
            </a:r>
            <a:endParaRPr>
              <a:latin typeface="BIZ UDPゴシック"/>
              <a:ea typeface="BIZ UDPゴシック"/>
            </a:endParaRPr>
          </a:p>
        </p:txBody>
      </p:sp>
      <p:cxnSp>
        <p:nvCxnSpPr>
          <p:cNvPr id="1250" name="図形 259"/>
          <p:cNvCxnSpPr>
            <a:stCxn id="1216" idx="1"/>
          </p:cNvCxnSpPr>
          <p:nvPr/>
        </p:nvCxnSpPr>
        <p:spPr>
          <a:xfrm rot="-10800000" flipV="1">
            <a:off x="3634266" y="5507182"/>
            <a:ext cx="215840" cy="31892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1" name="図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4489" y="5489248"/>
            <a:ext cx="540567" cy="668189"/>
          </a:xfrm>
          <a:prstGeom prst="rect">
            <a:avLst/>
          </a:prstGeom>
        </p:spPr>
      </p:pic>
      <p:pic>
        <p:nvPicPr>
          <p:cNvPr id="1252" name="図 2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0">
            <a:off x="7697991" y="1278704"/>
            <a:ext cx="540567" cy="668189"/>
          </a:xfrm>
          <a:prstGeom prst="rect">
            <a:avLst/>
          </a:prstGeom>
        </p:spPr>
      </p:pic>
      <p:pic>
        <p:nvPicPr>
          <p:cNvPr id="1253" name="図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0">
            <a:off x="8140485" y="2726381"/>
            <a:ext cx="540567" cy="668189"/>
          </a:xfrm>
          <a:prstGeom prst="rect">
            <a:avLst/>
          </a:prstGeom>
        </p:spPr>
      </p:pic>
      <p:pic>
        <p:nvPicPr>
          <p:cNvPr id="1254" name="図 2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0">
            <a:off x="7868265" y="5733668"/>
            <a:ext cx="540567" cy="668189"/>
          </a:xfrm>
          <a:prstGeom prst="rect">
            <a:avLst/>
          </a:prstGeom>
        </p:spPr>
      </p:pic>
      <p:pic>
        <p:nvPicPr>
          <p:cNvPr id="1255" name="図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712514" y="1240203"/>
            <a:ext cx="540567" cy="668189"/>
          </a:xfrm>
          <a:prstGeom prst="rect">
            <a:avLst/>
          </a:prstGeom>
        </p:spPr>
      </p:pic>
      <p:pic>
        <p:nvPicPr>
          <p:cNvPr id="1256" name="図 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23671" y="2801680"/>
            <a:ext cx="540567" cy="6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262" name="図 2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24" y="1815704"/>
            <a:ext cx="2768881" cy="1860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63" name="四角形 191"/>
          <p:cNvSpPr>
            <a:spLocks noGrp="1"/>
          </p:cNvSpPr>
          <p:nvPr>
            <p:ph type="sldNum" sz="quarter" idx="12"/>
          </p:nvPr>
        </p:nvSpPr>
        <p:spPr>
          <a:xfrm>
            <a:off x="10879975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z="1400" dirty="0">
                <a:latin typeface="BIZ UDPゴシック"/>
                <a:ea typeface="BIZ UDPゴシック"/>
              </a:rPr>
              <a:pPr/>
              <a:t>4</a:t>
            </a:fld>
            <a:endParaRPr lang="en-US" dirty="0">
              <a:latin typeface="BIZ UDPゴシック"/>
              <a:ea typeface="BIZ UDPゴシック"/>
            </a:endParaRPr>
          </a:p>
        </p:txBody>
      </p:sp>
      <p:sp>
        <p:nvSpPr>
          <p:cNvPr id="1264" name="テキスト ボックス 195"/>
          <p:cNvSpPr txBox="1"/>
          <p:nvPr/>
        </p:nvSpPr>
        <p:spPr>
          <a:xfrm>
            <a:off x="449485" y="184639"/>
            <a:ext cx="483326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(3)</a:t>
            </a:r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クマ出没マップ(大崎市）</a:t>
            </a:r>
            <a:endParaRPr kumimoji="1" lang="en-US" altLang="ja-JP" sz="2400" b="1" dirty="0">
              <a:solidFill>
                <a:srgbClr val="00B050"/>
              </a:solidFill>
              <a:latin typeface="BIZ UDPゴシック"/>
              <a:ea typeface="BIZ UDPゴシック"/>
            </a:endParaRPr>
          </a:p>
        </p:txBody>
      </p:sp>
      <p:pic>
        <p:nvPicPr>
          <p:cNvPr id="1265" name="図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69" y="740176"/>
            <a:ext cx="2912400" cy="559012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66" name="テキスト 197"/>
          <p:cNvSpPr txBox="1"/>
          <p:nvPr/>
        </p:nvSpPr>
        <p:spPr>
          <a:xfrm>
            <a:off x="4137469" y="1507093"/>
            <a:ext cx="828000" cy="288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endParaRPr lang="ja-JP" altLang="en-US">
              <a:latin typeface="BIZ UDPゴシック"/>
              <a:ea typeface="BIZ UDPゴシック"/>
            </a:endParaRPr>
          </a:p>
        </p:txBody>
      </p:sp>
      <p:pic>
        <p:nvPicPr>
          <p:cNvPr id="1267" name="図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83" y="733826"/>
            <a:ext cx="2912400" cy="560215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68" name="テキスト 199"/>
          <p:cNvSpPr txBox="1"/>
          <p:nvPr/>
        </p:nvSpPr>
        <p:spPr>
          <a:xfrm>
            <a:off x="6399363" y="1513439"/>
            <a:ext cx="828000" cy="288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endParaRPr lang="ja-JP" altLang="en-US">
              <a:latin typeface="BIZ UDPゴシック"/>
              <a:ea typeface="BIZ UDPゴシック"/>
            </a:endParaRPr>
          </a:p>
        </p:txBody>
      </p:sp>
      <p:sp>
        <p:nvSpPr>
          <p:cNvPr id="1269" name="テキスト 200"/>
          <p:cNvSpPr txBox="1"/>
          <p:nvPr/>
        </p:nvSpPr>
        <p:spPr>
          <a:xfrm>
            <a:off x="6151658" y="2179987"/>
            <a:ext cx="2911727" cy="792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endParaRPr lang="ja-JP" altLang="en-US">
              <a:latin typeface="BIZ UDPゴシック"/>
              <a:ea typeface="BIZ UDPゴシック"/>
            </a:endParaRPr>
          </a:p>
        </p:txBody>
      </p:sp>
      <p:pic>
        <p:nvPicPr>
          <p:cNvPr id="1270" name="図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853" y="738181"/>
            <a:ext cx="2912400" cy="55299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71" name="テキスト 202"/>
          <p:cNvSpPr txBox="1"/>
          <p:nvPr/>
        </p:nvSpPr>
        <p:spPr>
          <a:xfrm>
            <a:off x="11028853" y="1481791"/>
            <a:ext cx="828000" cy="288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endParaRPr lang="ja-JP" altLang="en-US">
              <a:latin typeface="BIZ UDPゴシック"/>
              <a:ea typeface="BIZ UDPゴシック"/>
            </a:endParaRPr>
          </a:p>
        </p:txBody>
      </p:sp>
      <p:sp>
        <p:nvSpPr>
          <p:cNvPr id="1272" name="テキスト 203"/>
          <p:cNvSpPr txBox="1"/>
          <p:nvPr/>
        </p:nvSpPr>
        <p:spPr>
          <a:xfrm>
            <a:off x="9188697" y="4144130"/>
            <a:ext cx="1836000" cy="324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p>
            <a:pPr>
              <a:defRPr lang="ja-JP" altLang="en-US"/>
            </a:pPr>
            <a:endParaRPr lang="ja-JP" altLang="en-US">
              <a:latin typeface="BIZ UDPゴシック"/>
              <a:ea typeface="BIZ UDPゴシック"/>
            </a:endParaRPr>
          </a:p>
        </p:txBody>
      </p:sp>
      <p:sp>
        <p:nvSpPr>
          <p:cNvPr id="1273" name="テキスト ボックス 209"/>
          <p:cNvSpPr txBox="1"/>
          <p:nvPr/>
        </p:nvSpPr>
        <p:spPr>
          <a:xfrm>
            <a:off x="449485" y="862033"/>
            <a:ext cx="2426120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クマ出没情報メニューから、＜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クマ出没マップ(大崎市)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＞を選択します。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274" name="テキスト ボックス 210"/>
          <p:cNvSpPr txBox="1"/>
          <p:nvPr/>
        </p:nvSpPr>
        <p:spPr>
          <a:xfrm>
            <a:off x="48930" y="1001520"/>
            <a:ext cx="511613" cy="399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①</a:t>
            </a:r>
            <a:endParaRPr>
              <a:latin typeface="BIZ UDPゴシック"/>
              <a:ea typeface="BIZ UDPゴシック"/>
            </a:endParaRPr>
          </a:p>
        </p:txBody>
      </p:sp>
      <p:sp>
        <p:nvSpPr>
          <p:cNvPr id="1275" name="テキスト ボックス 198"/>
          <p:cNvSpPr txBox="1"/>
          <p:nvPr/>
        </p:nvSpPr>
        <p:spPr>
          <a:xfrm>
            <a:off x="320300" y="4144130"/>
            <a:ext cx="2417426" cy="737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これまでのクマ出没情報の出没位置をGoogleマップから確認できます。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276" name="四角形 239"/>
          <p:cNvSpPr/>
          <p:nvPr/>
        </p:nvSpPr>
        <p:spPr>
          <a:xfrm>
            <a:off x="1484359" y="2112786"/>
            <a:ext cx="684000" cy="70279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277" name="図 1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000">
            <a:off x="958208" y="2525928"/>
            <a:ext cx="648342" cy="801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テキスト ボックス 76"/>
          <p:cNvSpPr txBox="1"/>
          <p:nvPr/>
        </p:nvSpPr>
        <p:spPr>
          <a:xfrm>
            <a:off x="462185" y="184639"/>
            <a:ext cx="483326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(4)クマ出没マップ(宮城県)</a:t>
            </a:r>
            <a:endParaRPr kumimoji="1" lang="en-US" altLang="ja-JP" sz="2400" b="1" dirty="0">
              <a:solidFill>
                <a:srgbClr val="00B050"/>
              </a:solidFill>
              <a:latin typeface="BIZ UDPゴシック"/>
              <a:ea typeface="BIZ UDPゴシック"/>
            </a:endParaRPr>
          </a:p>
        </p:txBody>
      </p:sp>
      <p:sp>
        <p:nvSpPr>
          <p:cNvPr id="1280" name="テキスト ボックス 79"/>
          <p:cNvSpPr txBox="1"/>
          <p:nvPr/>
        </p:nvSpPr>
        <p:spPr>
          <a:xfrm>
            <a:off x="518734" y="737510"/>
            <a:ext cx="2492150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クマ出没情報メニューから、＜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クマ出没マップ（宮城県）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＞を選択します。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281" name="テキスト ボックス 80"/>
          <p:cNvSpPr txBox="1"/>
          <p:nvPr/>
        </p:nvSpPr>
        <p:spPr>
          <a:xfrm>
            <a:off x="118522" y="783692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①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282" name="テキスト ボックス 81"/>
          <p:cNvSpPr txBox="1"/>
          <p:nvPr/>
        </p:nvSpPr>
        <p:spPr>
          <a:xfrm>
            <a:off x="3564000" y="756104"/>
            <a:ext cx="2218394" cy="5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宮城県のクマ出没マップに遷移します。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283" name="テキスト ボックス 82"/>
          <p:cNvSpPr txBox="1"/>
          <p:nvPr/>
        </p:nvSpPr>
        <p:spPr>
          <a:xfrm>
            <a:off x="3170805" y="782677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②</a:t>
            </a:r>
            <a:endParaRPr sz="1800">
              <a:latin typeface="BIZ UDPゴシック"/>
              <a:ea typeface="BIZ UDPゴシック"/>
            </a:endParaRPr>
          </a:p>
        </p:txBody>
      </p:sp>
      <p:pic>
        <p:nvPicPr>
          <p:cNvPr id="1284" name="図 229"/>
          <p:cNvPicPr>
            <a:picLocks noChangeAspect="1"/>
          </p:cNvPicPr>
          <p:nvPr/>
        </p:nvPicPr>
        <p:blipFill>
          <a:blip r:embed="rId1"/>
          <a:srcRect t="16115" b="10339"/>
          <a:stretch>
            <a:fillRect/>
          </a:stretch>
        </p:blipFill>
        <p:spPr>
          <a:xfrm>
            <a:off x="3366507" y="1367972"/>
            <a:ext cx="2462021" cy="39260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85" name="テキスト ボックス 230"/>
          <p:cNvSpPr txBox="1"/>
          <p:nvPr/>
        </p:nvSpPr>
        <p:spPr>
          <a:xfrm>
            <a:off x="218510" y="5376703"/>
            <a:ext cx="6820223" cy="830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クマ出没マップは宮城県で用意しているものになりますので、こちらのマップに対する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詳細の確認・報告は下記URL及び二次元コードからご確認ください。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  <a:p>
            <a:endParaRPr kumimoji="1" lang="ja-JP" altLang="en-US" sz="1200" b="1" dirty="0">
              <a:latin typeface="BIZ UDPゴシック"/>
              <a:ea typeface="BIZ UDPゴシック"/>
            </a:endParaRPr>
          </a:p>
          <a:p>
            <a:r>
              <a:rPr kumimoji="1" lang="ja-JP" altLang="en-US" sz="1200" b="1" dirty="0">
                <a:latin typeface="BIZ UDPゴシック"/>
                <a:ea typeface="BIZ UDPゴシック"/>
              </a:rPr>
              <a:t>URL</a:t>
            </a:r>
            <a:r>
              <a:rPr kumimoji="1" lang="ja-JP" altLang="en-US" sz="1200" b="1" dirty="0">
                <a:latin typeface="BIZ UDPゴシック"/>
                <a:ea typeface="BIZ UDPゴシック"/>
              </a:rPr>
              <a:t>：</a:t>
            </a:r>
            <a:r>
              <a:rPr kumimoji="1" lang="ja-JP" altLang="en-US" sz="1200" b="1" u="none" dirty="0">
                <a:latin typeface="BIZ UDPゴシック"/>
                <a:ea typeface="BIZ UDPゴシック"/>
                <a:hlinkClick r:id="rId2" action="" tooltip=""/>
              </a:rPr>
              <a:t>https://www.pref.miyagi.jp/soshiki/sizenhogo/r7kuma.html</a:t>
            </a:r>
            <a:endParaRPr kumimoji="1" lang="ja-JP" altLang="en-US" sz="1200" b="1" u="none" dirty="0">
              <a:latin typeface="BIZ UDPゴシック"/>
              <a:ea typeface="BIZ UDPゴシック"/>
            </a:endParaRPr>
          </a:p>
        </p:txBody>
      </p:sp>
      <p:pic>
        <p:nvPicPr>
          <p:cNvPr id="1286" name="図 233"/>
          <p:cNvPicPr>
            <a:picLocks noChangeAspect="1"/>
          </p:cNvPicPr>
          <p:nvPr/>
        </p:nvPicPr>
        <p:blipFill>
          <a:blip r:embed="rId3"/>
          <a:srcRect l="7455" t="6139" r="8331" b="6139"/>
          <a:stretch>
            <a:fillRect/>
          </a:stretch>
        </p:blipFill>
        <p:spPr>
          <a:xfrm>
            <a:off x="6152378" y="5406626"/>
            <a:ext cx="768176" cy="800181"/>
          </a:xfrm>
          <a:prstGeom prst="rect">
            <a:avLst/>
          </a:prstGeom>
        </p:spPr>
      </p:pic>
      <p:sp>
        <p:nvSpPr>
          <p:cNvPr id="1287" name="Slide Number Placeholder 231"/>
          <p:cNvSpPr/>
          <p:nvPr/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400" dirty="0">
                <a:latin typeface="BIZ UDPゴシック"/>
                <a:ea typeface="BIZ UDPゴシック"/>
              </a:rPr>
              <a:pPr/>
              <a:t>5</a:t>
            </a:fld>
            <a:endParaRPr lang="en-US" sz="1400" dirty="0">
              <a:latin typeface="BIZ UDPゴシック"/>
              <a:ea typeface="BIZ UDPゴシック"/>
            </a:endParaRPr>
          </a:p>
        </p:txBody>
      </p:sp>
      <p:pic>
        <p:nvPicPr>
          <p:cNvPr id="1288" name="図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940" y="666478"/>
            <a:ext cx="2912400" cy="560215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89" name="テキスト ボックス 205"/>
          <p:cNvSpPr txBox="1"/>
          <p:nvPr/>
        </p:nvSpPr>
        <p:spPr>
          <a:xfrm>
            <a:off x="6355653" y="184639"/>
            <a:ext cx="5836347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(5)</a:t>
            </a:r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クマ被害に遭わないために(宮城県）</a:t>
            </a:r>
            <a:endParaRPr kumimoji="1" lang="en-US" altLang="ja-JP" sz="2400" b="1" dirty="0">
              <a:solidFill>
                <a:srgbClr val="00B050"/>
              </a:solidFill>
              <a:latin typeface="BIZ UDPゴシック"/>
              <a:ea typeface="BIZ UDPゴシック"/>
            </a:endParaRPr>
          </a:p>
        </p:txBody>
      </p:sp>
      <p:sp>
        <p:nvSpPr>
          <p:cNvPr id="1290" name="テキスト ボックス 211"/>
          <p:cNvSpPr txBox="1"/>
          <p:nvPr/>
        </p:nvSpPr>
        <p:spPr>
          <a:xfrm>
            <a:off x="6483600" y="738000"/>
            <a:ext cx="2770824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クマ出没情報メニューから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、　　　＜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クマ被害に遭わないために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＞を選択します。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291" name="テキスト ボックス 212"/>
          <p:cNvSpPr txBox="1"/>
          <p:nvPr/>
        </p:nvSpPr>
        <p:spPr>
          <a:xfrm>
            <a:off x="6084000" y="781200"/>
            <a:ext cx="538231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①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292" name="テキスト ボックス 202"/>
          <p:cNvSpPr txBox="1"/>
          <p:nvPr/>
        </p:nvSpPr>
        <p:spPr>
          <a:xfrm>
            <a:off x="6370022" y="4259210"/>
            <a:ext cx="2561576" cy="737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クマ被害に遭わないために　　　　宮城県が公開している情報を閲覧することができます。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pic>
        <p:nvPicPr>
          <p:cNvPr id="1293" name="図 2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04" y="1691181"/>
            <a:ext cx="2768881" cy="1860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94" name="四角形 242"/>
          <p:cNvSpPr/>
          <p:nvPr/>
        </p:nvSpPr>
        <p:spPr>
          <a:xfrm>
            <a:off x="2263996" y="1988263"/>
            <a:ext cx="684000" cy="7027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295" name="図 2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05" y="1815704"/>
            <a:ext cx="2768881" cy="1860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96" name="四角形 245"/>
          <p:cNvSpPr/>
          <p:nvPr/>
        </p:nvSpPr>
        <p:spPr>
          <a:xfrm>
            <a:off x="8246597" y="2880000"/>
            <a:ext cx="684000" cy="7027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297" name="図 2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000">
            <a:off x="1696255" y="2428858"/>
            <a:ext cx="648342" cy="801408"/>
          </a:xfrm>
          <a:prstGeom prst="rect">
            <a:avLst/>
          </a:prstGeom>
        </p:spPr>
      </p:pic>
      <p:pic>
        <p:nvPicPr>
          <p:cNvPr id="1298" name="図 2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000">
            <a:off x="7716956" y="3344164"/>
            <a:ext cx="648342" cy="8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図 1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4695" y="3729781"/>
            <a:ext cx="2232000" cy="128635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05" name="図 188"/>
          <p:cNvPicPr>
            <a:picLocks noChangeAspect="1"/>
          </p:cNvPicPr>
          <p:nvPr/>
        </p:nvPicPr>
        <p:blipFill>
          <a:blip r:embed="rId2"/>
          <a:srcRect t="50572" r="18823" b="18341"/>
          <a:stretch>
            <a:fillRect/>
          </a:stretch>
        </p:blipFill>
        <p:spPr>
          <a:xfrm>
            <a:off x="3692708" y="1551926"/>
            <a:ext cx="2307289" cy="18675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06" name="テキスト ボックス 76"/>
          <p:cNvSpPr txBox="1"/>
          <p:nvPr/>
        </p:nvSpPr>
        <p:spPr>
          <a:xfrm>
            <a:off x="449485" y="184639"/>
            <a:ext cx="4833261" cy="4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(6)</a:t>
            </a:r>
            <a:r>
              <a:rPr kumimoji="1" lang="ja-JP" altLang="en-US" sz="2400" b="1" dirty="0">
                <a:solidFill>
                  <a:srgbClr val="00B050"/>
                </a:solidFill>
                <a:latin typeface="BIZ UDPゴシック"/>
                <a:ea typeface="BIZ UDPゴシック"/>
              </a:rPr>
              <a:t>クマ出没履歴の確認</a:t>
            </a:r>
            <a:endParaRPr kumimoji="1" lang="en-US" altLang="ja-JP" sz="2400" b="1" dirty="0">
              <a:solidFill>
                <a:srgbClr val="00B050"/>
              </a:solidFill>
              <a:latin typeface="BIZ UDPゴシック"/>
              <a:ea typeface="BIZ UDPゴシック"/>
            </a:endParaRPr>
          </a:p>
        </p:txBody>
      </p:sp>
      <p:sp>
        <p:nvSpPr>
          <p:cNvPr id="1307" name="テキスト ボックス 79"/>
          <p:cNvSpPr txBox="1"/>
          <p:nvPr/>
        </p:nvSpPr>
        <p:spPr>
          <a:xfrm>
            <a:off x="630135" y="862033"/>
            <a:ext cx="2349767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クマ出没情報メニューから、　＜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クマ出没履歴の確認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＞を　選択します。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308" name="テキスト ボックス 80"/>
          <p:cNvSpPr txBox="1"/>
          <p:nvPr/>
        </p:nvSpPr>
        <p:spPr>
          <a:xfrm>
            <a:off x="230173" y="957070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①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309" name="テキスト ボックス 81"/>
          <p:cNvSpPr txBox="1"/>
          <p:nvPr/>
        </p:nvSpPr>
        <p:spPr>
          <a:xfrm>
            <a:off x="3844800" y="1034544"/>
            <a:ext cx="2218394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＜選択＞をタップします。</a:t>
            </a:r>
            <a:endParaRPr kumimoji="1" lang="ja-JP" altLang="en-US" sz="1200" b="1" dirty="0">
              <a:latin typeface="BIZ UDPゴシック"/>
              <a:ea typeface="BIZ UDPゴシック"/>
            </a:endParaRPr>
          </a:p>
        </p:txBody>
      </p:sp>
      <p:sp>
        <p:nvSpPr>
          <p:cNvPr id="1310" name="テキスト ボックス 82"/>
          <p:cNvSpPr txBox="1"/>
          <p:nvPr/>
        </p:nvSpPr>
        <p:spPr>
          <a:xfrm>
            <a:off x="3414432" y="957600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②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311" name="四角形 84"/>
          <p:cNvSpPr/>
          <p:nvPr/>
        </p:nvSpPr>
        <p:spPr>
          <a:xfrm>
            <a:off x="4511585" y="2906320"/>
            <a:ext cx="522272" cy="25265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312" name="図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3853129" y="2680952"/>
            <a:ext cx="648342" cy="801408"/>
          </a:xfrm>
          <a:prstGeom prst="rect">
            <a:avLst/>
          </a:prstGeom>
        </p:spPr>
      </p:pic>
      <p:sp>
        <p:nvSpPr>
          <p:cNvPr id="1313" name="テキスト ボックス 88"/>
          <p:cNvSpPr txBox="1"/>
          <p:nvPr/>
        </p:nvSpPr>
        <p:spPr>
          <a:xfrm>
            <a:off x="9280104" y="1032745"/>
            <a:ext cx="2746914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選択したアラートが表示されます。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314" name="テキスト ボックス 89"/>
          <p:cNvSpPr txBox="1"/>
          <p:nvPr/>
        </p:nvSpPr>
        <p:spPr>
          <a:xfrm>
            <a:off x="8895086" y="955801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⑤</a:t>
            </a:r>
            <a:endParaRPr sz="1800">
              <a:latin typeface="BIZ UDPゴシック"/>
              <a:ea typeface="BIZ UDPゴシック"/>
            </a:endParaRPr>
          </a:p>
        </p:txBody>
      </p:sp>
      <p:pic>
        <p:nvPicPr>
          <p:cNvPr id="1315" name="図 190"/>
          <p:cNvPicPr>
            <a:picLocks noChangeAspect="1"/>
          </p:cNvPicPr>
          <p:nvPr/>
        </p:nvPicPr>
        <p:blipFill>
          <a:blip r:embed="rId4"/>
          <a:srcRect t="22052" b="48558"/>
          <a:stretch>
            <a:fillRect/>
          </a:stretch>
        </p:blipFill>
        <p:spPr>
          <a:xfrm>
            <a:off x="3739781" y="4222390"/>
            <a:ext cx="2207813" cy="13714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16" name="テキスト ボックス 191"/>
          <p:cNvSpPr txBox="1"/>
          <p:nvPr/>
        </p:nvSpPr>
        <p:spPr>
          <a:xfrm>
            <a:off x="3844574" y="3594220"/>
            <a:ext cx="2218394" cy="52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＜選択してください＞をタップします。</a:t>
            </a:r>
            <a:endParaRPr kumimoji="1" lang="ja-JP" altLang="en-US" sz="1600" b="1" dirty="0">
              <a:latin typeface="BIZ UDPゴシック"/>
              <a:ea typeface="BIZ UDPゴシック"/>
            </a:endParaRPr>
          </a:p>
        </p:txBody>
      </p:sp>
      <p:sp>
        <p:nvSpPr>
          <p:cNvPr id="1317" name="テキスト ボックス 192"/>
          <p:cNvSpPr txBox="1"/>
          <p:nvPr/>
        </p:nvSpPr>
        <p:spPr>
          <a:xfrm>
            <a:off x="3420000" y="3595208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③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318" name="四角形 193"/>
          <p:cNvSpPr/>
          <p:nvPr/>
        </p:nvSpPr>
        <p:spPr>
          <a:xfrm>
            <a:off x="3838353" y="4908136"/>
            <a:ext cx="2016000" cy="216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319" name="テキスト ボックス 194"/>
          <p:cNvSpPr txBox="1"/>
          <p:nvPr/>
        </p:nvSpPr>
        <p:spPr>
          <a:xfrm>
            <a:off x="6504002" y="864008"/>
            <a:ext cx="2388509" cy="73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/>
                <a:ea typeface="BIZ UDPゴシック"/>
              </a:rPr>
              <a:t>確認したいアラート履歴を選択し、＜確定＞を</a:t>
            </a:r>
            <a:r>
              <a:rPr kumimoji="1" lang="ja-JP" altLang="en-US" sz="1400" b="1" dirty="0">
                <a:latin typeface="BIZ UDPゴシック"/>
                <a:ea typeface="BIZ UDPゴシック"/>
              </a:rPr>
              <a:t>選択します。</a:t>
            </a:r>
            <a:endParaRPr kumimoji="1" lang="ja-JP" altLang="en-US" sz="1400" b="1" dirty="0">
              <a:latin typeface="BIZ UDPゴシック"/>
              <a:ea typeface="BIZ UDPゴシック"/>
            </a:endParaRPr>
          </a:p>
        </p:txBody>
      </p:sp>
      <p:sp>
        <p:nvSpPr>
          <p:cNvPr id="1320" name="テキスト ボックス 195"/>
          <p:cNvSpPr txBox="1"/>
          <p:nvPr/>
        </p:nvSpPr>
        <p:spPr>
          <a:xfrm>
            <a:off x="6068470" y="957600"/>
            <a:ext cx="511613" cy="460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  <a:latin typeface="BIZ UDPゴシック"/>
                <a:ea typeface="BIZ UDPゴシック"/>
              </a:rPr>
              <a:t>④</a:t>
            </a:r>
            <a:endParaRPr sz="1800">
              <a:latin typeface="BIZ UDPゴシック"/>
              <a:ea typeface="BIZ UDPゴシック"/>
            </a:endParaRPr>
          </a:p>
        </p:txBody>
      </p:sp>
      <p:sp>
        <p:nvSpPr>
          <p:cNvPr id="1321" name="四角形 198"/>
          <p:cNvSpPr/>
          <p:nvPr/>
        </p:nvSpPr>
        <p:spPr>
          <a:xfrm>
            <a:off x="6616753" y="4651200"/>
            <a:ext cx="2016000" cy="216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sp>
        <p:nvSpPr>
          <p:cNvPr id="1322" name="Slide Number Placeholder 230"/>
          <p:cNvSpPr/>
          <p:nvPr/>
        </p:nvSpPr>
        <p:spPr>
          <a:xfrm>
            <a:off x="10879975" y="649287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400" dirty="0">
                <a:latin typeface="BIZ UDPゴシック"/>
                <a:ea typeface="BIZ UDPゴシック"/>
              </a:rPr>
              <a:pPr/>
              <a:t>6</a:t>
            </a:fld>
            <a:endParaRPr lang="en-US" sz="1400" dirty="0">
              <a:latin typeface="BIZ UDPゴシック"/>
              <a:ea typeface="BIZ UDPゴシック"/>
            </a:endParaRPr>
          </a:p>
        </p:txBody>
      </p:sp>
      <p:pic>
        <p:nvPicPr>
          <p:cNvPr id="1323" name="図 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529" y="1788702"/>
            <a:ext cx="2213064" cy="155468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24" name="四角形 157"/>
          <p:cNvSpPr/>
          <p:nvPr/>
        </p:nvSpPr>
        <p:spPr>
          <a:xfrm>
            <a:off x="6644112" y="2216828"/>
            <a:ext cx="2015694" cy="10644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325" name="図 1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6699" y="1551926"/>
            <a:ext cx="2185347" cy="42418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26" name="図 2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69" y="1895099"/>
            <a:ext cx="2768881" cy="1860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27" name="四角形 234"/>
          <p:cNvSpPr/>
          <p:nvPr/>
        </p:nvSpPr>
        <p:spPr>
          <a:xfrm>
            <a:off x="1589579" y="2970036"/>
            <a:ext cx="684000" cy="7027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>
                <a:solidFill>
                  <a:srgbClr val="FF0000"/>
                </a:solidFill>
              </a:ln>
              <a:latin typeface="BIZ UDPゴシック"/>
              <a:ea typeface="BIZ UDPゴシック"/>
            </a:endParaRPr>
          </a:p>
        </p:txBody>
      </p:sp>
      <p:pic>
        <p:nvPicPr>
          <p:cNvPr id="1328" name="図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1993412" y="3454680"/>
            <a:ext cx="648342" cy="801408"/>
          </a:xfrm>
          <a:prstGeom prst="rect">
            <a:avLst/>
          </a:prstGeom>
        </p:spPr>
      </p:pic>
      <p:cxnSp>
        <p:nvCxnSpPr>
          <p:cNvPr id="1329" name="図形 268"/>
          <p:cNvCxnSpPr>
            <a:stCxn id="1318" idx="3"/>
            <a:endCxn id="1323" idx="1"/>
          </p:cNvCxnSpPr>
          <p:nvPr/>
        </p:nvCxnSpPr>
        <p:spPr>
          <a:xfrm flipV="1">
            <a:off x="5857875" y="2566987"/>
            <a:ext cx="685800" cy="24479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002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  <a:tileRect/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shade val="90000"/>
                <a:satMod val="130000"/>
              </a:schemeClr>
            </a:gs>
            <a:gs pos="100000">
              <a:schemeClr val="phClr">
                <a:satMod val="11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shade val="80000"/>
                <a:satMod val="130000"/>
              </a:schemeClr>
            </a:gs>
            <a:gs pos="100000">
              <a:schemeClr val="phClr">
                <a:shade val="48000"/>
                <a:satMod val="120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Retrospect</Template>
  <TotalTime>1892</TotalTime>
  <Words>564</Words>
  <Application>JUST Focus</Application>
  <Paragraphs>54</Paragraph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BIZ UDゴシック</vt:lpstr>
      <vt:lpstr>游ゴシック</vt:lpstr>
      <vt:lpstr>Calibri</vt:lpstr>
      <vt:lpstr>Calibri Light</vt:lpstr>
      <vt:lpstr>レトロスペクト</vt:lpstr>
      <vt:lpstr>受信設定の方法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4.1.6</AppVersion>
  <PresentationFormat>ユーザー設定</PresentationFormat>
  <Slides>6</Slides>
  <Notes>5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terms:created xsi:type="dcterms:W3CDTF">2024-01-09T04:56:35Z</dcterms:created>
  <dcterms:modified xsi:type="dcterms:W3CDTF">2026-03-30T06:20:29Z</dcterms:modified>
  <cp:revision>226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